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94" r:id="rId2"/>
    <p:sldId id="269" r:id="rId3"/>
    <p:sldId id="293" r:id="rId4"/>
    <p:sldId id="270" r:id="rId5"/>
    <p:sldId id="303" r:id="rId6"/>
    <p:sldId id="271" r:id="rId7"/>
    <p:sldId id="272" r:id="rId8"/>
    <p:sldId id="273" r:id="rId9"/>
    <p:sldId id="274" r:id="rId10"/>
    <p:sldId id="304" r:id="rId11"/>
    <p:sldId id="305" r:id="rId12"/>
    <p:sldId id="302" r:id="rId13"/>
    <p:sldId id="308" r:id="rId14"/>
    <p:sldId id="275" r:id="rId15"/>
    <p:sldId id="279" r:id="rId16"/>
    <p:sldId id="307" r:id="rId17"/>
    <p:sldId id="276" r:id="rId18"/>
    <p:sldId id="277" r:id="rId19"/>
    <p:sldId id="309" r:id="rId20"/>
    <p:sldId id="282" r:id="rId21"/>
    <p:sldId id="310" r:id="rId22"/>
    <p:sldId id="312" r:id="rId23"/>
    <p:sldId id="311" r:id="rId24"/>
    <p:sldId id="297" r:id="rId25"/>
    <p:sldId id="284" r:id="rId26"/>
    <p:sldId id="298" r:id="rId27"/>
    <p:sldId id="295" r:id="rId28"/>
    <p:sldId id="285" r:id="rId29"/>
    <p:sldId id="286" r:id="rId30"/>
    <p:sldId id="287" r:id="rId31"/>
    <p:sldId id="288" r:id="rId32"/>
    <p:sldId id="300" r:id="rId33"/>
    <p:sldId id="296" r:id="rId34"/>
    <p:sldId id="29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103" autoAdjust="0"/>
  </p:normalViewPr>
  <p:slideViewPr>
    <p:cSldViewPr>
      <p:cViewPr>
        <p:scale>
          <a:sx n="66" d="100"/>
          <a:sy n="66" d="100"/>
        </p:scale>
        <p:origin x="-141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8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9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Sheet1!$J$2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10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Sheet1!$K$2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7655040"/>
        <c:axId val="117656576"/>
      </c:barChart>
      <c:catAx>
        <c:axId val="117655040"/>
        <c:scaling>
          <c:orientation val="minMax"/>
        </c:scaling>
        <c:delete val="1"/>
        <c:axPos val="b"/>
        <c:majorTickMark val="out"/>
        <c:minorTickMark val="none"/>
        <c:tickLblPos val="nextTo"/>
        <c:crossAx val="117656576"/>
        <c:crosses val="autoZero"/>
        <c:auto val="1"/>
        <c:lblAlgn val="ctr"/>
        <c:lblOffset val="100"/>
        <c:noMultiLvlLbl val="0"/>
      </c:catAx>
      <c:valAx>
        <c:axId val="1176565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76550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2.5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8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9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Sheet1!$J$2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10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Sheet1!$K$2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7577216"/>
        <c:axId val="117578752"/>
      </c:barChart>
      <c:catAx>
        <c:axId val="117577216"/>
        <c:scaling>
          <c:orientation val="minMax"/>
        </c:scaling>
        <c:delete val="1"/>
        <c:axPos val="b"/>
        <c:majorTickMark val="out"/>
        <c:minorTickMark val="none"/>
        <c:tickLblPos val="nextTo"/>
        <c:crossAx val="117578752"/>
        <c:crosses val="autoZero"/>
        <c:auto val="1"/>
        <c:lblAlgn val="ctr"/>
        <c:lblOffset val="100"/>
        <c:noMultiLvlLbl val="0"/>
      </c:catAx>
      <c:valAx>
        <c:axId val="11757875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75772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3.5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8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9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Sheet1!$J$2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10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Sheet1!$K$2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7630464"/>
        <c:axId val="117632000"/>
      </c:barChart>
      <c:catAx>
        <c:axId val="117630464"/>
        <c:scaling>
          <c:orientation val="minMax"/>
        </c:scaling>
        <c:delete val="1"/>
        <c:axPos val="b"/>
        <c:majorTickMark val="out"/>
        <c:minorTickMark val="none"/>
        <c:tickLblPos val="nextTo"/>
        <c:crossAx val="117632000"/>
        <c:crosses val="autoZero"/>
        <c:auto val="1"/>
        <c:lblAlgn val="ctr"/>
        <c:lblOffset val="100"/>
        <c:noMultiLvlLbl val="0"/>
      </c:catAx>
      <c:valAx>
        <c:axId val="1176320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76304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2.5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8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9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Sheet1!$J$2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10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Sheet1!$K$2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2346624"/>
        <c:axId val="112348160"/>
      </c:barChart>
      <c:catAx>
        <c:axId val="112346624"/>
        <c:scaling>
          <c:orientation val="minMax"/>
        </c:scaling>
        <c:delete val="1"/>
        <c:axPos val="b"/>
        <c:majorTickMark val="out"/>
        <c:minorTickMark val="none"/>
        <c:tickLblPos val="nextTo"/>
        <c:crossAx val="112348160"/>
        <c:crosses val="autoZero"/>
        <c:auto val="1"/>
        <c:lblAlgn val="ctr"/>
        <c:lblOffset val="100"/>
        <c:noMultiLvlLbl val="0"/>
      </c:catAx>
      <c:valAx>
        <c:axId val="1123481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23466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8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9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Sheet1!$J$2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10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Sheet1!$K$2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7847552"/>
        <c:axId val="117849088"/>
      </c:barChart>
      <c:catAx>
        <c:axId val="117847552"/>
        <c:scaling>
          <c:orientation val="minMax"/>
        </c:scaling>
        <c:delete val="1"/>
        <c:axPos val="b"/>
        <c:majorTickMark val="out"/>
        <c:minorTickMark val="none"/>
        <c:tickLblPos val="nextTo"/>
        <c:crossAx val="117849088"/>
        <c:crosses val="autoZero"/>
        <c:auto val="1"/>
        <c:lblAlgn val="ctr"/>
        <c:lblOffset val="100"/>
        <c:noMultiLvlLbl val="0"/>
      </c:catAx>
      <c:valAx>
        <c:axId val="1178490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78475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2.5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2.5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8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9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Sheet1!$J$2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10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Sheet1!$K$2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Series 11</c:v>
                </c:pt>
              </c:strCache>
            </c:strRef>
          </c:tx>
          <c:spPr>
            <a:solidFill>
              <a:srgbClr val="0070C0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Sheet1!$L$2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rgbClr val="0070C0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Sheet1!$M$2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Series 13</c:v>
                </c:pt>
              </c:strCache>
            </c:strRef>
          </c:tx>
          <c:spPr>
            <a:solidFill>
              <a:srgbClr val="0070C0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Sheet1!$N$2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7944320"/>
        <c:axId val="117945856"/>
      </c:barChart>
      <c:catAx>
        <c:axId val="117944320"/>
        <c:scaling>
          <c:orientation val="minMax"/>
        </c:scaling>
        <c:delete val="1"/>
        <c:axPos val="b"/>
        <c:majorTickMark val="out"/>
        <c:minorTickMark val="none"/>
        <c:tickLblPos val="nextTo"/>
        <c:crossAx val="117945856"/>
        <c:crosses val="autoZero"/>
        <c:auto val="1"/>
        <c:lblAlgn val="ctr"/>
        <c:lblOffset val="100"/>
        <c:noMultiLvlLbl val="0"/>
      </c:catAx>
      <c:valAx>
        <c:axId val="1179458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7944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8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9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Sheet1!$J$2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10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Sheet1!$K$2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Series 11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Sheet1!$L$2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Sheet1!$M$2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Series 13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Sheet1!$N$2</c:f>
              <c:numCache>
                <c:formatCode>General</c:formatCode>
                <c:ptCount val="1"/>
                <c:pt idx="0">
                  <c:v>0.25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8208768"/>
        <c:axId val="118214656"/>
      </c:barChart>
      <c:catAx>
        <c:axId val="118208768"/>
        <c:scaling>
          <c:orientation val="minMax"/>
        </c:scaling>
        <c:delete val="1"/>
        <c:axPos val="b"/>
        <c:majorTickMark val="out"/>
        <c:minorTickMark val="none"/>
        <c:tickLblPos val="nextTo"/>
        <c:crossAx val="118214656"/>
        <c:crosses val="autoZero"/>
        <c:auto val="1"/>
        <c:lblAlgn val="ctr"/>
        <c:lblOffset val="100"/>
        <c:noMultiLvlLbl val="0"/>
      </c:catAx>
      <c:valAx>
        <c:axId val="1182146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82087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DC490-F32A-4153-A89D-5740CF0D05C9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BCF64D-63E1-40A4-B502-70993F5378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1870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1.</a:t>
            </a:r>
            <a:r>
              <a:rPr lang="pt-BR" baseline="0" dirty="0" smtClean="0"/>
              <a:t> </a:t>
            </a:r>
            <a:r>
              <a:rPr lang="pt-BR" dirty="0" smtClean="0"/>
              <a:t>Cover.</a:t>
            </a:r>
          </a:p>
          <a:p>
            <a:pPr marL="0" indent="0">
              <a:buNone/>
            </a:pPr>
            <a:r>
              <a:rPr lang="pt-BR" dirty="0" smtClean="0"/>
              <a:t>2.</a:t>
            </a:r>
            <a:r>
              <a:rPr lang="pt-BR" baseline="0" dirty="0" smtClean="0"/>
              <a:t> </a:t>
            </a:r>
            <a:r>
              <a:rPr lang="pt-BR" dirty="0" smtClean="0"/>
              <a:t>Introduction.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553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Mk_Model: Basic assumptions.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Mk_Model: Basic assumptions.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smtClean="0"/>
              <a:t>PART</a:t>
            </a:r>
            <a:r>
              <a:rPr lang="da-DK" baseline="0" dirty="0" smtClean="0"/>
              <a:t> II: Break.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Mk_Model: tweaks that can be made and relaxing some assumptions.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Mk_Model: tweaks that can be made and relaxing some assumptions.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Tweak I: unequal character-state frequencies.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Mk_Model: tweaks that can be made and relaxing some assumptions.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Tweak II: among-character rate variation (ACRV).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Tweak II: among-partition rate variation (APRV).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Mk_Model: tweaks that can be made and relaxing some assumptions.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Preface I:  what interests me.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Advanced Models II:</a:t>
            </a:r>
            <a:r>
              <a:rPr lang="en-US" baseline="0" dirty="0" smtClean="0"/>
              <a:t> </a:t>
            </a:r>
            <a:r>
              <a:rPr lang="en-US" dirty="0" smtClean="0"/>
              <a:t>Structured Markov Models (SMM).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smtClean="0"/>
              <a:t>2.</a:t>
            </a:r>
            <a:r>
              <a:rPr lang="da-DK" baseline="0" dirty="0" smtClean="0"/>
              <a:t> </a:t>
            </a:r>
            <a:r>
              <a:rPr lang="da-DK" dirty="0" smtClean="0"/>
              <a:t>Advanced Models III: Hidden Markov Models (HMM).</a:t>
            </a:r>
            <a:endParaRPr lang="pt-BR" dirty="0" smtClean="0"/>
          </a:p>
          <a:p>
            <a:pPr marL="228600" indent="-228600">
              <a:buAutoNum type="arabicPeriod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Mk_Model: tweaks that can be made and relaxing some assumptions.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Advanced Models II:</a:t>
            </a:r>
            <a:r>
              <a:rPr lang="en-US" baseline="0" dirty="0" smtClean="0"/>
              <a:t> </a:t>
            </a:r>
            <a:r>
              <a:rPr lang="en-US" dirty="0" smtClean="0"/>
              <a:t>Structured Markov Models (SMM).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smtClean="0"/>
              <a:t>2.</a:t>
            </a:r>
            <a:r>
              <a:rPr lang="da-DK" baseline="0" dirty="0" smtClean="0"/>
              <a:t> </a:t>
            </a:r>
            <a:r>
              <a:rPr lang="da-DK" dirty="0" smtClean="0"/>
              <a:t>Advanced Models III: Hidden Markov Models (HMM).</a:t>
            </a:r>
            <a:endParaRPr lang="pt-BR" dirty="0" smtClean="0"/>
          </a:p>
          <a:p>
            <a:pPr marL="228600" indent="-228600">
              <a:buAutoNum type="arabicPeriod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Mk_Model: tweaks that can be made and relaxing some assumptions.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smtClean="0"/>
              <a:t>PART</a:t>
            </a:r>
            <a:r>
              <a:rPr lang="da-DK" baseline="0" dirty="0" smtClean="0"/>
              <a:t> III: Break.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1.</a:t>
            </a:r>
            <a:r>
              <a:rPr lang="pt-BR" baseline="0" dirty="0" smtClean="0"/>
              <a:t> </a:t>
            </a:r>
            <a:r>
              <a:rPr lang="pt-BR" dirty="0" smtClean="0"/>
              <a:t>Anatomical modules: general ideas.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1.</a:t>
            </a:r>
            <a:r>
              <a:rPr lang="pt-BR" baseline="0" dirty="0" smtClean="0"/>
              <a:t> </a:t>
            </a:r>
            <a:r>
              <a:rPr lang="pt-BR" dirty="0" smtClean="0"/>
              <a:t>Anatomical modules: general ideas.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1.</a:t>
            </a:r>
            <a:r>
              <a:rPr lang="pt-BR" baseline="0" dirty="0" smtClean="0"/>
              <a:t> </a:t>
            </a:r>
            <a:r>
              <a:rPr lang="pt-BR" dirty="0" smtClean="0"/>
              <a:t>Anatomical modules: general ideas.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1.</a:t>
            </a:r>
            <a:r>
              <a:rPr lang="pt-BR" baseline="0" dirty="0" smtClean="0"/>
              <a:t> </a:t>
            </a:r>
            <a:r>
              <a:rPr lang="pt-BR" dirty="0" smtClean="0"/>
              <a:t>Information Theory I: Entropy, Prior, Posterior.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Information Theory II: Bayesian Phylogenetic Information (BPI).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Preface I:  what interests me.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Information Theory III: Phylogenetic Dissonance.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smtClean="0"/>
              <a:t>PART</a:t>
            </a:r>
            <a:r>
              <a:rPr lang="da-DK" baseline="0" dirty="0" smtClean="0"/>
              <a:t> IV: Examples.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Example I: assessing information content of morphological data.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Example II: detecting informational conflict among anatomical partitions.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Example II: detecting informational conflict among anatomical partitions.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Example III: testing evolutionary hypotheses.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Preface II: what I</a:t>
            </a:r>
            <a:r>
              <a:rPr lang="en-US" baseline="0" dirty="0" smtClean="0"/>
              <a:t> </a:t>
            </a:r>
            <a:r>
              <a:rPr lang="en-US" dirty="0" smtClean="0"/>
              <a:t>am going to talk about (overview).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smtClean="0"/>
              <a:t>PART</a:t>
            </a:r>
            <a:r>
              <a:rPr lang="da-DK" baseline="0" dirty="0" smtClean="0"/>
              <a:t> I: Break.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1.</a:t>
            </a:r>
            <a:r>
              <a:rPr lang="pt-BR" baseline="0" dirty="0" smtClean="0"/>
              <a:t> </a:t>
            </a:r>
            <a:r>
              <a:rPr lang="pt-BR" dirty="0" smtClean="0"/>
              <a:t>Preface III: molecular x morphological data.</a:t>
            </a:r>
          </a:p>
          <a:p>
            <a:pPr marL="0" indent="0">
              <a:buNone/>
            </a:pPr>
            <a:r>
              <a:rPr lang="pt-BR" dirty="0" smtClean="0"/>
              <a:t>2.</a:t>
            </a:r>
            <a:r>
              <a:rPr lang="pt-BR" baseline="0" dirty="0" smtClean="0"/>
              <a:t> </a:t>
            </a:r>
            <a:r>
              <a:rPr lang="pt-BR" dirty="0" smtClean="0"/>
              <a:t>Preface III: particulars of morphological data: discrete characters.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Preface IV: what are the pieces of a Bayesian analysis?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Preface V: Parsimony x Bayesian Inference.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Mk_Model: Introduction.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CF64D-63E1-40A4-B502-70993F53787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42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chart" Target="../charts/chart1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chart" Target="../charts/chart3.xml"/><Relationship Id="rId10" Type="http://schemas.openxmlformats.org/officeDocument/2006/relationships/image" Target="../media/image170.png"/><Relationship Id="rId4" Type="http://schemas.openxmlformats.org/officeDocument/2006/relationships/chart" Target="../charts/chart2.xml"/><Relationship Id="rId9" Type="http://schemas.openxmlformats.org/officeDocument/2006/relationships/image" Target="../media/image1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.png"/><Relationship Id="rId7" Type="http://schemas.openxmlformats.org/officeDocument/2006/relationships/chart" Target="../charts/chart4.xml"/><Relationship Id="rId12" Type="http://schemas.openxmlformats.org/officeDocument/2006/relationships/chart" Target="../charts/chart7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chart" Target="../charts/chart6.xml"/><Relationship Id="rId5" Type="http://schemas.openxmlformats.org/officeDocument/2006/relationships/image" Target="../media/image3.png"/><Relationship Id="rId10" Type="http://schemas.openxmlformats.org/officeDocument/2006/relationships/chart" Target="../charts/chart5.xml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76800" y="5410200"/>
            <a:ext cx="3947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b="1" dirty="0" smtClean="0">
                <a:latin typeface="Cambria" pitchFamily="18" charset="0"/>
              </a:rPr>
              <a:t>Diego S. Porto</a:t>
            </a:r>
          </a:p>
          <a:p>
            <a:pPr algn="r"/>
            <a:r>
              <a:rPr lang="en-US" dirty="0">
                <a:latin typeface="Cambria" pitchFamily="18" charset="0"/>
              </a:rPr>
              <a:t>Postdoctoral Associate</a:t>
            </a:r>
          </a:p>
          <a:p>
            <a:pPr algn="r"/>
            <a:r>
              <a:rPr lang="en-US" dirty="0">
                <a:latin typeface="Cambria" pitchFamily="18" charset="0"/>
              </a:rPr>
              <a:t>Department of Biological Sciences </a:t>
            </a:r>
          </a:p>
          <a:p>
            <a:pPr algn="r"/>
            <a:r>
              <a:rPr lang="en-US" dirty="0" smtClean="0">
                <a:latin typeface="Cambria" pitchFamily="18" charset="0"/>
              </a:rPr>
              <a:t>diegosporto@vt.edu</a:t>
            </a:r>
            <a:endParaRPr lang="pt-BR" dirty="0">
              <a:latin typeface="Cambria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01" y="1871492"/>
            <a:ext cx="1037999" cy="891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613" y="1967535"/>
            <a:ext cx="1450387" cy="795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855565"/>
            <a:ext cx="990600" cy="104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459" y="1967535"/>
            <a:ext cx="1444142" cy="85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33" y="2057400"/>
            <a:ext cx="1676400" cy="715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34" y="1836277"/>
            <a:ext cx="863566" cy="1135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0" y="7106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latin typeface="Cambria" pitchFamily="18" charset="0"/>
              </a:rPr>
              <a:t>“Advanced” Topics in Morphological Evolution</a:t>
            </a:r>
            <a:endParaRPr lang="pt-BR" sz="3200" b="1" dirty="0">
              <a:latin typeface="Cambria" pitchFamily="18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852600" y="3048000"/>
            <a:ext cx="7631017" cy="3562529"/>
            <a:chOff x="852600" y="3048000"/>
            <a:chExt cx="7631017" cy="3562529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852600" y="3048000"/>
              <a:ext cx="0" cy="137160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282777" y="3048000"/>
              <a:ext cx="0" cy="137160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733800" y="3048000"/>
              <a:ext cx="0" cy="190500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181600" y="3048000"/>
              <a:ext cx="0" cy="190500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858000" y="3048000"/>
              <a:ext cx="0" cy="68580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483617" y="3048000"/>
              <a:ext cx="0" cy="68580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52600" y="4419600"/>
              <a:ext cx="143017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858000" y="3733800"/>
              <a:ext cx="162561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733800" y="4953000"/>
              <a:ext cx="144780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567688" y="4495800"/>
              <a:ext cx="0" cy="154305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457700" y="5029200"/>
              <a:ext cx="0" cy="100965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597613" y="6038850"/>
              <a:ext cx="286008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670808" y="3790950"/>
              <a:ext cx="0" cy="161925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3027656" y="6105704"/>
              <a:ext cx="0" cy="50482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3007313" y="6610529"/>
              <a:ext cx="4663495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76200" y="6400800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 smtClean="0">
                <a:latin typeface="Cambria" pitchFamily="18" charset="0"/>
              </a:rPr>
              <a:t>Photographs: D.S. Porto</a:t>
            </a:r>
            <a:endParaRPr lang="pt-BR" sz="16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65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Mk model: assumptions</a:t>
            </a:r>
            <a:endParaRPr lang="pt-BR" sz="4000" dirty="0"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8600" y="1066800"/>
            <a:ext cx="8686800" cy="4971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x-none" altLang="en-US" sz="3200"/>
              <a:t>Assumptions of JC69:</a:t>
            </a:r>
          </a:p>
          <a:p>
            <a:pPr>
              <a:lnSpc>
                <a:spcPct val="125000"/>
              </a:lnSpc>
            </a:pPr>
            <a:r>
              <a:rPr lang="x-none" altLang="en-US" sz="3200" smtClean="0"/>
              <a:t>1. All </a:t>
            </a:r>
            <a:r>
              <a:rPr lang="x-none" altLang="en-US" sz="3200">
                <a:solidFill>
                  <a:srgbClr val="FF0000"/>
                </a:solidFill>
              </a:rPr>
              <a:t>substitutions</a:t>
            </a:r>
            <a:r>
              <a:rPr lang="x-none" altLang="en-US" sz="3200"/>
              <a:t> equally </a:t>
            </a:r>
            <a:r>
              <a:rPr lang="x-none" altLang="en-US" sz="3200" smtClean="0"/>
              <a:t>likely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/>
              <a:t>2. </a:t>
            </a:r>
            <a:r>
              <a:rPr lang="x-none" altLang="en-US" sz="3200">
                <a:solidFill>
                  <a:srgbClr val="FF0000"/>
                </a:solidFill>
              </a:rPr>
              <a:t>Base</a:t>
            </a:r>
            <a:r>
              <a:rPr lang="x-none" altLang="en-US" sz="3200"/>
              <a:t> frequencies equal</a:t>
            </a:r>
          </a:p>
          <a:p>
            <a:pPr>
              <a:lnSpc>
                <a:spcPct val="125000"/>
              </a:lnSpc>
            </a:pPr>
            <a:r>
              <a:rPr lang="x-none" altLang="en-US" sz="3200" smtClean="0"/>
              <a:t>3</a:t>
            </a:r>
            <a:r>
              <a:rPr lang="x-none" altLang="en-US" sz="3200"/>
              <a:t>. Every </a:t>
            </a:r>
            <a:r>
              <a:rPr lang="x-none" altLang="en-US" sz="3200">
                <a:solidFill>
                  <a:srgbClr val="FF0000"/>
                </a:solidFill>
              </a:rPr>
              <a:t>site</a:t>
            </a:r>
            <a:r>
              <a:rPr lang="x-none" altLang="en-US" sz="3200"/>
              <a:t> has equal probability of </a:t>
            </a:r>
            <a:r>
              <a:rPr lang="x-none" altLang="en-US" sz="3200">
                <a:solidFill>
                  <a:srgbClr val="FF0000"/>
                </a:solidFill>
              </a:rPr>
              <a:t>substitution</a:t>
            </a:r>
          </a:p>
          <a:p>
            <a:pPr>
              <a:lnSpc>
                <a:spcPct val="125000"/>
              </a:lnSpc>
            </a:pPr>
            <a:r>
              <a:rPr lang="x-none" altLang="en-US" sz="3200" smtClean="0"/>
              <a:t>4</a:t>
            </a:r>
            <a:r>
              <a:rPr lang="x-none" altLang="en-US" sz="3200"/>
              <a:t>. Process is constant through time</a:t>
            </a:r>
          </a:p>
          <a:p>
            <a:pPr>
              <a:lnSpc>
                <a:spcPct val="125000"/>
              </a:lnSpc>
            </a:pPr>
            <a:r>
              <a:rPr lang="x-none" altLang="en-US" sz="3200" smtClean="0"/>
              <a:t>5</a:t>
            </a:r>
            <a:r>
              <a:rPr lang="x-none" altLang="en-US" sz="3200"/>
              <a:t>. </a:t>
            </a:r>
            <a:r>
              <a:rPr lang="x-none" altLang="en-US" sz="3200">
                <a:solidFill>
                  <a:srgbClr val="FF0000"/>
                </a:solidFill>
              </a:rPr>
              <a:t>Sites</a:t>
            </a:r>
            <a:r>
              <a:rPr lang="x-none" altLang="en-US" sz="3200"/>
              <a:t> are independent of each other</a:t>
            </a:r>
          </a:p>
          <a:p>
            <a:pPr>
              <a:lnSpc>
                <a:spcPct val="125000"/>
              </a:lnSpc>
            </a:pPr>
            <a:r>
              <a:rPr lang="x-none" altLang="en-US" sz="3200" smtClean="0"/>
              <a:t>6</a:t>
            </a:r>
            <a:r>
              <a:rPr lang="x-none" altLang="en-US" sz="3200"/>
              <a:t>. </a:t>
            </a:r>
            <a:r>
              <a:rPr lang="x-none" altLang="en-US" sz="3200">
                <a:solidFill>
                  <a:srgbClr val="FF0000"/>
                </a:solidFill>
              </a:rPr>
              <a:t>Substitution</a:t>
            </a:r>
            <a:r>
              <a:rPr lang="x-none" altLang="en-US" sz="3200"/>
              <a:t> is Markovian (memoryless)</a:t>
            </a:r>
          </a:p>
          <a:p>
            <a:pPr>
              <a:lnSpc>
                <a:spcPct val="125000"/>
              </a:lnSpc>
            </a:pPr>
            <a:r>
              <a:rPr lang="x-none" altLang="en-US" sz="3200"/>
              <a:t>7. All </a:t>
            </a:r>
            <a:r>
              <a:rPr lang="x-none" altLang="en-US" sz="3200">
                <a:solidFill>
                  <a:srgbClr val="FF0000"/>
                </a:solidFill>
              </a:rPr>
              <a:t>sites</a:t>
            </a:r>
            <a:r>
              <a:rPr lang="x-none" altLang="en-US" sz="3200"/>
              <a:t> have the same evolutionary history</a:t>
            </a:r>
          </a:p>
        </p:txBody>
      </p:sp>
    </p:spTree>
    <p:extLst>
      <p:ext uri="{BB962C8B-B14F-4D97-AF65-F5344CB8AC3E}">
        <p14:creationId xmlns:p14="http://schemas.microsoft.com/office/powerpoint/2010/main" val="100466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Mk model: assumptions</a:t>
            </a:r>
            <a:endParaRPr lang="pt-BR" sz="4000" dirty="0"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8600" y="10668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x-none" altLang="en-US" sz="3200"/>
              <a:t>Assumptions of </a:t>
            </a:r>
            <a:r>
              <a:rPr lang="da-DK" altLang="en-US" sz="3200" dirty="0" smtClean="0"/>
              <a:t>Mk</a:t>
            </a:r>
            <a:r>
              <a:rPr lang="x-none" altLang="en-US" sz="3200" smtClean="0"/>
              <a:t>: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 smtClean="0"/>
              <a:t>1. All </a:t>
            </a:r>
            <a:r>
              <a:rPr lang="da-DK" altLang="en-US" sz="3200" dirty="0" smtClean="0">
                <a:solidFill>
                  <a:srgbClr val="FF0000"/>
                </a:solidFill>
              </a:rPr>
              <a:t>changes</a:t>
            </a:r>
            <a:r>
              <a:rPr lang="x-none" altLang="en-US" sz="3200" smtClean="0"/>
              <a:t> </a:t>
            </a:r>
            <a:r>
              <a:rPr lang="x-none" altLang="en-US" sz="3200"/>
              <a:t>equally </a:t>
            </a:r>
            <a:r>
              <a:rPr lang="x-none" altLang="en-US" sz="3200" smtClean="0"/>
              <a:t>likely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/>
              <a:t>2. </a:t>
            </a:r>
            <a:r>
              <a:rPr lang="da-DK" altLang="en-US" sz="3200" dirty="0" smtClean="0">
                <a:solidFill>
                  <a:srgbClr val="FF0000"/>
                </a:solidFill>
              </a:rPr>
              <a:t>State</a:t>
            </a:r>
            <a:r>
              <a:rPr lang="x-none" altLang="en-US" sz="3200" smtClean="0"/>
              <a:t> </a:t>
            </a:r>
            <a:r>
              <a:rPr lang="x-none" altLang="en-US" sz="3200"/>
              <a:t>frequencies equal</a:t>
            </a:r>
          </a:p>
          <a:p>
            <a:pPr>
              <a:lnSpc>
                <a:spcPct val="125000"/>
              </a:lnSpc>
            </a:pPr>
            <a:r>
              <a:rPr lang="x-none" altLang="en-US" sz="3200" smtClean="0"/>
              <a:t>3</a:t>
            </a:r>
            <a:r>
              <a:rPr lang="x-none" altLang="en-US" sz="3200"/>
              <a:t>. Every </a:t>
            </a:r>
            <a:r>
              <a:rPr lang="da-DK" altLang="en-US" sz="3200" dirty="0" smtClean="0">
                <a:solidFill>
                  <a:srgbClr val="FF0000"/>
                </a:solidFill>
              </a:rPr>
              <a:t>character</a:t>
            </a:r>
            <a:r>
              <a:rPr lang="x-none" altLang="en-US" sz="3200" smtClean="0"/>
              <a:t> </a:t>
            </a:r>
            <a:r>
              <a:rPr lang="x-none" altLang="en-US" sz="3200"/>
              <a:t>has equal probability of </a:t>
            </a:r>
            <a:r>
              <a:rPr lang="da-DK" altLang="en-US" sz="3200" dirty="0" smtClean="0">
                <a:solidFill>
                  <a:srgbClr val="FF0000"/>
                </a:solidFill>
              </a:rPr>
              <a:t>change</a:t>
            </a:r>
            <a:endParaRPr lang="x-none" altLang="en-US" sz="320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x-none" altLang="en-US" sz="3200" smtClean="0"/>
              <a:t>4</a:t>
            </a:r>
            <a:r>
              <a:rPr lang="x-none" altLang="en-US" sz="3200"/>
              <a:t>. Process is constant through time</a:t>
            </a:r>
          </a:p>
          <a:p>
            <a:pPr>
              <a:lnSpc>
                <a:spcPct val="125000"/>
              </a:lnSpc>
            </a:pPr>
            <a:r>
              <a:rPr lang="x-none" altLang="en-US" sz="3200" smtClean="0"/>
              <a:t>5</a:t>
            </a:r>
            <a:r>
              <a:rPr lang="x-none" altLang="en-US" sz="3200"/>
              <a:t>. </a:t>
            </a:r>
            <a:r>
              <a:rPr lang="da-DK" altLang="en-US" sz="3200" dirty="0" smtClean="0">
                <a:solidFill>
                  <a:srgbClr val="FF0000"/>
                </a:solidFill>
              </a:rPr>
              <a:t>Characters</a:t>
            </a:r>
            <a:r>
              <a:rPr lang="x-none" altLang="en-US" sz="3200" smtClean="0"/>
              <a:t> </a:t>
            </a:r>
            <a:r>
              <a:rPr lang="x-none" altLang="en-US" sz="3200"/>
              <a:t>are independent of each other</a:t>
            </a:r>
          </a:p>
          <a:p>
            <a:pPr>
              <a:lnSpc>
                <a:spcPct val="125000"/>
              </a:lnSpc>
            </a:pPr>
            <a:r>
              <a:rPr lang="x-none" altLang="en-US" sz="3200" smtClean="0"/>
              <a:t>6</a:t>
            </a:r>
            <a:r>
              <a:rPr lang="x-none" altLang="en-US" sz="3200"/>
              <a:t>. </a:t>
            </a:r>
            <a:r>
              <a:rPr lang="da-DK" altLang="en-US" sz="3200" dirty="0" smtClean="0">
                <a:solidFill>
                  <a:srgbClr val="FF0000"/>
                </a:solidFill>
              </a:rPr>
              <a:t>Change</a:t>
            </a:r>
            <a:r>
              <a:rPr lang="x-none" altLang="en-US" sz="3200" smtClean="0"/>
              <a:t> </a:t>
            </a:r>
            <a:r>
              <a:rPr lang="x-none" altLang="en-US" sz="3200"/>
              <a:t>is Markovian (memoryless)</a:t>
            </a:r>
          </a:p>
          <a:p>
            <a:pPr>
              <a:lnSpc>
                <a:spcPct val="125000"/>
              </a:lnSpc>
            </a:pPr>
            <a:r>
              <a:rPr lang="x-none" altLang="en-US" sz="3200"/>
              <a:t>7. All </a:t>
            </a:r>
            <a:r>
              <a:rPr lang="da-DK" altLang="en-US" sz="3200" dirty="0" smtClean="0">
                <a:solidFill>
                  <a:srgbClr val="FF0000"/>
                </a:solidFill>
              </a:rPr>
              <a:t>chars</a:t>
            </a:r>
            <a:r>
              <a:rPr lang="x-none" altLang="en-US" sz="3200" smtClean="0"/>
              <a:t> </a:t>
            </a:r>
            <a:r>
              <a:rPr lang="x-none" altLang="en-US" sz="3200"/>
              <a:t>have the same evolutionary </a:t>
            </a:r>
            <a:r>
              <a:rPr lang="x-none" altLang="en-US" sz="3200" smtClean="0"/>
              <a:t>history</a:t>
            </a:r>
            <a:endParaRPr lang="da-DK" altLang="en-US" sz="3200" dirty="0" smtClean="0"/>
          </a:p>
          <a:p>
            <a:pPr>
              <a:lnSpc>
                <a:spcPct val="125000"/>
              </a:lnSpc>
            </a:pPr>
            <a:r>
              <a:rPr lang="da-DK" altLang="en-US" sz="3200" dirty="0" smtClean="0">
                <a:solidFill>
                  <a:srgbClr val="0070C0"/>
                </a:solidFill>
              </a:rPr>
              <a:t>8. Only informative chars are included (usually).</a:t>
            </a:r>
            <a:endParaRPr lang="x-none" altLang="en-US" sz="3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12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3044280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 dirty="0"/>
              <a:t>Extensions </a:t>
            </a:r>
            <a:r>
              <a:rPr lang="da-DK" sz="4400" dirty="0" smtClean="0"/>
              <a:t>to </a:t>
            </a:r>
            <a:r>
              <a:rPr lang="da-DK" sz="4400" dirty="0"/>
              <a:t>Mk model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193411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Mk model: some tweaks we can make</a:t>
            </a:r>
            <a:endParaRPr lang="pt-BR" sz="4000" dirty="0"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8600" y="10668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x-none" altLang="en-US" sz="3200"/>
              <a:t>Assumptions of </a:t>
            </a:r>
            <a:r>
              <a:rPr lang="da-DK" altLang="en-US" sz="3200" dirty="0" smtClean="0"/>
              <a:t>Mk</a:t>
            </a:r>
            <a:r>
              <a:rPr lang="x-none" altLang="en-US" sz="3200" smtClean="0"/>
              <a:t>: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 smtClean="0"/>
              <a:t>1. All </a:t>
            </a:r>
            <a:r>
              <a:rPr lang="da-DK" altLang="en-US" sz="3200" dirty="0" smtClean="0"/>
              <a:t>changes</a:t>
            </a:r>
            <a:r>
              <a:rPr lang="x-none" altLang="en-US" sz="3200" smtClean="0"/>
              <a:t> </a:t>
            </a:r>
            <a:r>
              <a:rPr lang="x-none" altLang="en-US" sz="3200"/>
              <a:t>equally </a:t>
            </a:r>
            <a:r>
              <a:rPr lang="x-none" altLang="en-US" sz="3200" smtClean="0"/>
              <a:t>likely</a:t>
            </a:r>
            <a:r>
              <a:rPr lang="da-DK" altLang="en-US" sz="3200" dirty="0" smtClean="0"/>
              <a:t> </a:t>
            </a:r>
            <a:r>
              <a:rPr lang="da-DK" altLang="en-US" sz="3200" dirty="0"/>
              <a:t>(exchangeabilities)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/>
              <a:t>2. </a:t>
            </a:r>
            <a:r>
              <a:rPr lang="da-DK" altLang="en-US" sz="3200" dirty="0" smtClean="0"/>
              <a:t>State</a:t>
            </a:r>
            <a:r>
              <a:rPr lang="x-none" altLang="en-US" sz="3200" smtClean="0"/>
              <a:t> </a:t>
            </a:r>
            <a:r>
              <a:rPr lang="x-none" altLang="en-US" sz="3200"/>
              <a:t>frequencies </a:t>
            </a:r>
            <a:r>
              <a:rPr lang="x-none" altLang="en-US" sz="3200" smtClean="0"/>
              <a:t>equal</a:t>
            </a:r>
            <a:r>
              <a:rPr lang="da-DK" altLang="en-US" sz="3200" dirty="0" smtClean="0"/>
              <a:t>  (equilibrium freqs.)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 smtClean="0"/>
              <a:t>3</a:t>
            </a:r>
            <a:r>
              <a:rPr lang="x-none" altLang="en-US" sz="3200"/>
              <a:t>. Every </a:t>
            </a:r>
            <a:r>
              <a:rPr lang="da-DK" altLang="en-US" sz="3200" dirty="0" smtClean="0"/>
              <a:t>character</a:t>
            </a:r>
            <a:r>
              <a:rPr lang="x-none" altLang="en-US" sz="3200" smtClean="0"/>
              <a:t> </a:t>
            </a:r>
            <a:r>
              <a:rPr lang="x-none" altLang="en-US" sz="3200"/>
              <a:t>has equal probability of </a:t>
            </a:r>
            <a:r>
              <a:rPr lang="da-DK" altLang="en-US" sz="3200" dirty="0" smtClean="0"/>
              <a:t>change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 smtClean="0"/>
              <a:t>4</a:t>
            </a:r>
            <a:r>
              <a:rPr lang="x-none" altLang="en-US" sz="3200"/>
              <a:t>. Process is constant through time</a:t>
            </a:r>
          </a:p>
          <a:p>
            <a:pPr>
              <a:lnSpc>
                <a:spcPct val="125000"/>
              </a:lnSpc>
            </a:pPr>
            <a:r>
              <a:rPr lang="x-none" altLang="en-US" sz="3200" smtClean="0"/>
              <a:t>5</a:t>
            </a:r>
            <a:r>
              <a:rPr lang="x-none" altLang="en-US" sz="3200"/>
              <a:t>. </a:t>
            </a:r>
            <a:r>
              <a:rPr lang="da-DK" altLang="en-US" sz="3200" dirty="0" smtClean="0"/>
              <a:t>Characters</a:t>
            </a:r>
            <a:r>
              <a:rPr lang="x-none" altLang="en-US" sz="3200" smtClean="0"/>
              <a:t> </a:t>
            </a:r>
            <a:r>
              <a:rPr lang="x-none" altLang="en-US" sz="3200"/>
              <a:t>are independent of each other</a:t>
            </a:r>
          </a:p>
          <a:p>
            <a:pPr>
              <a:lnSpc>
                <a:spcPct val="125000"/>
              </a:lnSpc>
            </a:pPr>
            <a:r>
              <a:rPr lang="x-none" altLang="en-US" sz="3200" smtClean="0"/>
              <a:t>6</a:t>
            </a:r>
            <a:r>
              <a:rPr lang="x-none" altLang="en-US" sz="3200"/>
              <a:t>. </a:t>
            </a:r>
            <a:r>
              <a:rPr lang="da-DK" altLang="en-US" sz="3200" dirty="0" smtClean="0"/>
              <a:t>Change</a:t>
            </a:r>
            <a:r>
              <a:rPr lang="x-none" altLang="en-US" sz="3200" smtClean="0"/>
              <a:t> </a:t>
            </a:r>
            <a:r>
              <a:rPr lang="x-none" altLang="en-US" sz="3200"/>
              <a:t>is Markovian (memoryless)</a:t>
            </a:r>
          </a:p>
          <a:p>
            <a:pPr>
              <a:lnSpc>
                <a:spcPct val="125000"/>
              </a:lnSpc>
            </a:pPr>
            <a:r>
              <a:rPr lang="x-none" altLang="en-US" sz="3200"/>
              <a:t>7. All </a:t>
            </a:r>
            <a:r>
              <a:rPr lang="da-DK" altLang="en-US" sz="3200" dirty="0" smtClean="0"/>
              <a:t>chars</a:t>
            </a:r>
            <a:r>
              <a:rPr lang="x-none" altLang="en-US" sz="3200" smtClean="0"/>
              <a:t> </a:t>
            </a:r>
            <a:r>
              <a:rPr lang="x-none" altLang="en-US" sz="3200"/>
              <a:t>have the same evolutionary </a:t>
            </a:r>
            <a:r>
              <a:rPr lang="x-none" altLang="en-US" sz="3200" smtClean="0"/>
              <a:t>history</a:t>
            </a:r>
            <a:endParaRPr lang="da-DK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83209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Mk model: some tweaks we can make</a:t>
            </a:r>
            <a:endParaRPr lang="pt-BR" sz="4000" dirty="0"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8600" y="10668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x-none" altLang="en-US" sz="3200"/>
              <a:t>Assumptions of </a:t>
            </a:r>
            <a:r>
              <a:rPr lang="da-DK" altLang="en-US" sz="3200" dirty="0" smtClean="0"/>
              <a:t>Mk</a:t>
            </a:r>
            <a:r>
              <a:rPr lang="x-none" altLang="en-US" sz="3200" smtClean="0"/>
              <a:t>: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 smtClean="0"/>
              <a:t>1. All </a:t>
            </a:r>
            <a:r>
              <a:rPr lang="da-DK" altLang="en-US" sz="3200" dirty="0" smtClean="0"/>
              <a:t>changes</a:t>
            </a:r>
            <a:r>
              <a:rPr lang="x-none" altLang="en-US" sz="3200" smtClean="0"/>
              <a:t> </a:t>
            </a:r>
            <a:r>
              <a:rPr lang="x-none" altLang="en-US" sz="3200"/>
              <a:t>equally </a:t>
            </a:r>
            <a:r>
              <a:rPr lang="x-none" altLang="en-US" sz="3200" smtClean="0"/>
              <a:t>likely</a:t>
            </a:r>
            <a:r>
              <a:rPr lang="da-DK" altLang="en-US" sz="3200" dirty="0" smtClean="0"/>
              <a:t> </a:t>
            </a:r>
            <a:r>
              <a:rPr lang="da-DK" altLang="en-US" sz="3200" dirty="0"/>
              <a:t>(exchangeabilities)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>
                <a:solidFill>
                  <a:srgbClr val="FF0000"/>
                </a:solidFill>
              </a:rPr>
              <a:t>2. </a:t>
            </a:r>
            <a:r>
              <a:rPr lang="da-DK" altLang="en-US" sz="3200" dirty="0" smtClean="0">
                <a:solidFill>
                  <a:srgbClr val="FF0000"/>
                </a:solidFill>
              </a:rPr>
              <a:t>State</a:t>
            </a:r>
            <a:r>
              <a:rPr lang="x-none" altLang="en-US" sz="3200" smtClean="0">
                <a:solidFill>
                  <a:srgbClr val="FF0000"/>
                </a:solidFill>
              </a:rPr>
              <a:t> </a:t>
            </a:r>
            <a:r>
              <a:rPr lang="x-none" altLang="en-US" sz="3200">
                <a:solidFill>
                  <a:srgbClr val="FF0000"/>
                </a:solidFill>
              </a:rPr>
              <a:t>frequencies </a:t>
            </a:r>
            <a:r>
              <a:rPr lang="x-none" altLang="en-US" sz="3200" smtClean="0">
                <a:solidFill>
                  <a:srgbClr val="FF0000"/>
                </a:solidFill>
              </a:rPr>
              <a:t>equal</a:t>
            </a:r>
            <a:r>
              <a:rPr lang="da-DK" altLang="en-US" sz="3200" dirty="0" smtClean="0">
                <a:solidFill>
                  <a:srgbClr val="FF0000"/>
                </a:solidFill>
              </a:rPr>
              <a:t>  (equilibrium freqs.)</a:t>
            </a:r>
            <a:endParaRPr lang="x-none" altLang="en-US" sz="320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x-none" altLang="en-US" sz="3200" smtClean="0"/>
              <a:t>3</a:t>
            </a:r>
            <a:r>
              <a:rPr lang="x-none" altLang="en-US" sz="3200"/>
              <a:t>. Every </a:t>
            </a:r>
            <a:r>
              <a:rPr lang="da-DK" altLang="en-US" sz="3200" dirty="0" smtClean="0"/>
              <a:t>character</a:t>
            </a:r>
            <a:r>
              <a:rPr lang="x-none" altLang="en-US" sz="3200" smtClean="0"/>
              <a:t> </a:t>
            </a:r>
            <a:r>
              <a:rPr lang="x-none" altLang="en-US" sz="3200"/>
              <a:t>has equal probability of </a:t>
            </a:r>
            <a:r>
              <a:rPr lang="da-DK" altLang="en-US" sz="3200" dirty="0" smtClean="0"/>
              <a:t>change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 smtClean="0"/>
              <a:t>4</a:t>
            </a:r>
            <a:r>
              <a:rPr lang="x-none" altLang="en-US" sz="3200"/>
              <a:t>. Process is constant through time</a:t>
            </a:r>
          </a:p>
          <a:p>
            <a:pPr>
              <a:lnSpc>
                <a:spcPct val="125000"/>
              </a:lnSpc>
            </a:pPr>
            <a:r>
              <a:rPr lang="x-none" altLang="en-US" sz="3200" smtClean="0"/>
              <a:t>5</a:t>
            </a:r>
            <a:r>
              <a:rPr lang="x-none" altLang="en-US" sz="3200"/>
              <a:t>. </a:t>
            </a:r>
            <a:r>
              <a:rPr lang="da-DK" altLang="en-US" sz="3200" dirty="0" smtClean="0"/>
              <a:t>Characters</a:t>
            </a:r>
            <a:r>
              <a:rPr lang="x-none" altLang="en-US" sz="3200" smtClean="0"/>
              <a:t> </a:t>
            </a:r>
            <a:r>
              <a:rPr lang="x-none" altLang="en-US" sz="3200"/>
              <a:t>are independent of each other</a:t>
            </a:r>
          </a:p>
          <a:p>
            <a:pPr>
              <a:lnSpc>
                <a:spcPct val="125000"/>
              </a:lnSpc>
            </a:pPr>
            <a:r>
              <a:rPr lang="x-none" altLang="en-US" sz="3200" smtClean="0"/>
              <a:t>6</a:t>
            </a:r>
            <a:r>
              <a:rPr lang="x-none" altLang="en-US" sz="3200"/>
              <a:t>. </a:t>
            </a:r>
            <a:r>
              <a:rPr lang="da-DK" altLang="en-US" sz="3200" dirty="0" smtClean="0"/>
              <a:t>Change</a:t>
            </a:r>
            <a:r>
              <a:rPr lang="x-none" altLang="en-US" sz="3200" smtClean="0"/>
              <a:t> </a:t>
            </a:r>
            <a:r>
              <a:rPr lang="x-none" altLang="en-US" sz="3200"/>
              <a:t>is Markovian (memoryless)</a:t>
            </a:r>
          </a:p>
          <a:p>
            <a:pPr>
              <a:lnSpc>
                <a:spcPct val="125000"/>
              </a:lnSpc>
            </a:pPr>
            <a:r>
              <a:rPr lang="x-none" altLang="en-US" sz="3200"/>
              <a:t>7. All </a:t>
            </a:r>
            <a:r>
              <a:rPr lang="da-DK" altLang="en-US" sz="3200" dirty="0" smtClean="0"/>
              <a:t>chars</a:t>
            </a:r>
            <a:r>
              <a:rPr lang="x-none" altLang="en-US" sz="3200" smtClean="0"/>
              <a:t> </a:t>
            </a:r>
            <a:r>
              <a:rPr lang="x-none" altLang="en-US" sz="3200"/>
              <a:t>have the same evolutionary </a:t>
            </a:r>
            <a:r>
              <a:rPr lang="x-none" altLang="en-US" sz="3200" smtClean="0"/>
              <a:t>history</a:t>
            </a:r>
            <a:endParaRPr lang="da-DK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6557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2746744" y="5950688"/>
            <a:ext cx="572512" cy="572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Tweak I: unequal char-state frequencies</a:t>
            </a:r>
            <a:endParaRPr lang="pt-BR" sz="4000" dirty="0"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5" y="1647825"/>
            <a:ext cx="4810125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774368"/>
              </p:ext>
            </p:extLst>
          </p:nvPr>
        </p:nvGraphicFramePr>
        <p:xfrm>
          <a:off x="506644" y="1491000"/>
          <a:ext cx="2700000" cy="27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/>
                <a:gridCol w="900000"/>
                <a:gridCol w="900000"/>
              </a:tblGrid>
              <a:tr h="900000">
                <a:tc>
                  <a:txBody>
                    <a:bodyPr/>
                    <a:lstStyle/>
                    <a:p>
                      <a:pPr algn="ctr"/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0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1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0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smtClean="0"/>
                        <a:t>-</a:t>
                      </a:r>
                      <a:r>
                        <a:rPr lang="el-GR" sz="2400" dirty="0" smtClean="0"/>
                        <a:t>μπ</a:t>
                      </a:r>
                      <a:r>
                        <a:rPr lang="da-DK" sz="2400" baseline="-25000" dirty="0" smtClean="0"/>
                        <a:t>0</a:t>
                      </a:r>
                      <a:endParaRPr lang="pt-BR" sz="2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dirty="0" smtClean="0"/>
                        <a:t>μπ</a:t>
                      </a:r>
                      <a:r>
                        <a:rPr lang="da-DK" sz="2400" baseline="-25000" dirty="0" smtClean="0"/>
                        <a:t>1</a:t>
                      </a:r>
                      <a:endParaRPr lang="pt-BR" sz="2400" dirty="0" smtClean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1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400" dirty="0" smtClean="0"/>
                        <a:t>μπ</a:t>
                      </a:r>
                      <a:r>
                        <a:rPr lang="da-DK" sz="2400" baseline="-25000" dirty="0" smtClean="0"/>
                        <a:t>0</a:t>
                      </a:r>
                      <a:endParaRPr lang="pt-BR" sz="2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smtClean="0"/>
                        <a:t>-</a:t>
                      </a:r>
                      <a:r>
                        <a:rPr lang="el-GR" sz="2400" dirty="0" smtClean="0"/>
                        <a:t>μπ</a:t>
                      </a:r>
                      <a:r>
                        <a:rPr lang="da-DK" sz="2400" baseline="-25000" dirty="0" smtClean="0"/>
                        <a:t>1</a:t>
                      </a:r>
                      <a:endParaRPr lang="pt-BR" sz="2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76800" y="4495800"/>
            <a:ext cx="4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400" dirty="0" smtClean="0">
                <a:latin typeface="Arial" pitchFamily="34" charset="0"/>
                <a:cs typeface="Arial" pitchFamily="34" charset="0"/>
              </a:rPr>
              <a:t>Wright et al.  (2016): Syst. Biol. 65: 602-611</a:t>
            </a:r>
            <a:endParaRPr lang="pt-BR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3600" y="1143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 smtClean="0">
                <a:latin typeface="Arial" pitchFamily="34" charset="0"/>
                <a:cs typeface="Arial" pitchFamily="34" charset="0"/>
              </a:rPr>
              <a:t>Beta distribution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95400" y="1295400"/>
            <a:ext cx="202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 smtClean="0">
                <a:latin typeface="Arial" pitchFamily="34" charset="0"/>
                <a:cs typeface="Arial" pitchFamily="34" charset="0"/>
              </a:rPr>
              <a:t>ratematrix (Q)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0600" y="5975334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 smtClean="0">
                <a:latin typeface="Arial" pitchFamily="34" charset="0"/>
                <a:cs typeface="Arial" pitchFamily="34" charset="0"/>
              </a:rPr>
              <a:t>0</a:t>
            </a:r>
            <a:endParaRPr lang="pt-BR" sz="28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71656" y="6122822"/>
            <a:ext cx="1981200" cy="0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471656" y="6370800"/>
            <a:ext cx="19812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5547600" y="5837400"/>
            <a:ext cx="792000" cy="79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15"/>
          <p:cNvSpPr txBox="1"/>
          <p:nvPr/>
        </p:nvSpPr>
        <p:spPr>
          <a:xfrm>
            <a:off x="5791200" y="5971790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>
                <a:latin typeface="Arial" pitchFamily="34" charset="0"/>
                <a:cs typeface="Arial" pitchFamily="34" charset="0"/>
              </a:rPr>
              <a:t>1</a:t>
            </a:r>
            <a:endParaRPr lang="pt-BR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5856" y="5227800"/>
            <a:ext cx="591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dirty="0">
                <a:solidFill>
                  <a:srgbClr val="FF0000"/>
                </a:solidFill>
              </a:rPr>
              <a:t>π</a:t>
            </a:r>
            <a:r>
              <a:rPr lang="da-DK" sz="2800" b="1" baseline="-25000" dirty="0">
                <a:solidFill>
                  <a:srgbClr val="FF0000"/>
                </a:solidFill>
              </a:rPr>
              <a:t>0</a:t>
            </a:r>
            <a:endParaRPr lang="pt-BR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57344" y="5227800"/>
            <a:ext cx="591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dirty="0" smtClean="0">
                <a:solidFill>
                  <a:srgbClr val="0070C0"/>
                </a:solidFill>
              </a:rPr>
              <a:t>π</a:t>
            </a:r>
            <a:r>
              <a:rPr lang="da-DK" sz="2800" b="1" baseline="-25000" dirty="0" smtClean="0">
                <a:solidFill>
                  <a:srgbClr val="0070C0"/>
                </a:solidFill>
              </a:rPr>
              <a:t>1</a:t>
            </a:r>
            <a:endParaRPr lang="pt-BR" sz="28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7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Mk model: some tweaks we can make</a:t>
            </a:r>
            <a:endParaRPr lang="pt-BR" sz="4000" dirty="0"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8600" y="10668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x-none" altLang="en-US" sz="3200"/>
              <a:t>Assumptions of </a:t>
            </a:r>
            <a:r>
              <a:rPr lang="da-DK" altLang="en-US" sz="3200" dirty="0" smtClean="0"/>
              <a:t>Mk</a:t>
            </a:r>
            <a:r>
              <a:rPr lang="x-none" altLang="en-US" sz="3200" smtClean="0"/>
              <a:t>: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 smtClean="0"/>
              <a:t>1. All </a:t>
            </a:r>
            <a:r>
              <a:rPr lang="da-DK" altLang="en-US" sz="3200" dirty="0" smtClean="0"/>
              <a:t>changes</a:t>
            </a:r>
            <a:r>
              <a:rPr lang="x-none" altLang="en-US" sz="3200" smtClean="0"/>
              <a:t> </a:t>
            </a:r>
            <a:r>
              <a:rPr lang="x-none" altLang="en-US" sz="3200"/>
              <a:t>equally </a:t>
            </a:r>
            <a:r>
              <a:rPr lang="x-none" altLang="en-US" sz="3200" smtClean="0"/>
              <a:t>likely</a:t>
            </a:r>
            <a:r>
              <a:rPr lang="da-DK" altLang="en-US" sz="3200" dirty="0" smtClean="0"/>
              <a:t> </a:t>
            </a:r>
            <a:r>
              <a:rPr lang="da-DK" altLang="en-US" sz="3200" dirty="0"/>
              <a:t>(exchangeabilities)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/>
              <a:t>2. </a:t>
            </a:r>
            <a:r>
              <a:rPr lang="da-DK" altLang="en-US" sz="3200" dirty="0" smtClean="0"/>
              <a:t>State</a:t>
            </a:r>
            <a:r>
              <a:rPr lang="x-none" altLang="en-US" sz="3200" smtClean="0"/>
              <a:t> </a:t>
            </a:r>
            <a:r>
              <a:rPr lang="x-none" altLang="en-US" sz="3200"/>
              <a:t>frequencies </a:t>
            </a:r>
            <a:r>
              <a:rPr lang="x-none" altLang="en-US" sz="3200" smtClean="0"/>
              <a:t>equal</a:t>
            </a:r>
            <a:r>
              <a:rPr lang="da-DK" altLang="en-US" sz="3200" dirty="0" smtClean="0"/>
              <a:t>  (equilibrium freqs.)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 smtClean="0">
                <a:solidFill>
                  <a:srgbClr val="FF0000"/>
                </a:solidFill>
              </a:rPr>
              <a:t>3</a:t>
            </a:r>
            <a:r>
              <a:rPr lang="x-none" altLang="en-US" sz="3200">
                <a:solidFill>
                  <a:srgbClr val="FF0000"/>
                </a:solidFill>
              </a:rPr>
              <a:t>. Every </a:t>
            </a:r>
            <a:r>
              <a:rPr lang="da-DK" altLang="en-US" sz="3200" dirty="0" smtClean="0">
                <a:solidFill>
                  <a:srgbClr val="FF0000"/>
                </a:solidFill>
              </a:rPr>
              <a:t>character</a:t>
            </a:r>
            <a:r>
              <a:rPr lang="x-none" altLang="en-US" sz="3200" smtClean="0">
                <a:solidFill>
                  <a:srgbClr val="FF0000"/>
                </a:solidFill>
              </a:rPr>
              <a:t> </a:t>
            </a:r>
            <a:r>
              <a:rPr lang="x-none" altLang="en-US" sz="3200">
                <a:solidFill>
                  <a:srgbClr val="FF0000"/>
                </a:solidFill>
              </a:rPr>
              <a:t>has equal probability of </a:t>
            </a:r>
            <a:r>
              <a:rPr lang="da-DK" altLang="en-US" sz="3200" dirty="0" smtClean="0">
                <a:solidFill>
                  <a:srgbClr val="FF0000"/>
                </a:solidFill>
              </a:rPr>
              <a:t>change</a:t>
            </a:r>
            <a:endParaRPr lang="x-none" altLang="en-US" sz="320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x-none" altLang="en-US" sz="3200" smtClean="0"/>
              <a:t>4</a:t>
            </a:r>
            <a:r>
              <a:rPr lang="x-none" altLang="en-US" sz="3200"/>
              <a:t>. Process is constant through time</a:t>
            </a:r>
          </a:p>
          <a:p>
            <a:pPr>
              <a:lnSpc>
                <a:spcPct val="125000"/>
              </a:lnSpc>
            </a:pPr>
            <a:r>
              <a:rPr lang="x-none" altLang="en-US" sz="3200" smtClean="0"/>
              <a:t>5</a:t>
            </a:r>
            <a:r>
              <a:rPr lang="x-none" altLang="en-US" sz="3200"/>
              <a:t>. </a:t>
            </a:r>
            <a:r>
              <a:rPr lang="da-DK" altLang="en-US" sz="3200" dirty="0" smtClean="0"/>
              <a:t>Characters</a:t>
            </a:r>
            <a:r>
              <a:rPr lang="x-none" altLang="en-US" sz="3200" smtClean="0"/>
              <a:t> </a:t>
            </a:r>
            <a:r>
              <a:rPr lang="x-none" altLang="en-US" sz="3200"/>
              <a:t>are independent of each other</a:t>
            </a:r>
          </a:p>
          <a:p>
            <a:pPr>
              <a:lnSpc>
                <a:spcPct val="125000"/>
              </a:lnSpc>
            </a:pPr>
            <a:r>
              <a:rPr lang="x-none" altLang="en-US" sz="3200" smtClean="0"/>
              <a:t>6</a:t>
            </a:r>
            <a:r>
              <a:rPr lang="x-none" altLang="en-US" sz="3200"/>
              <a:t>. </a:t>
            </a:r>
            <a:r>
              <a:rPr lang="da-DK" altLang="en-US" sz="3200" dirty="0" smtClean="0"/>
              <a:t>Change</a:t>
            </a:r>
            <a:r>
              <a:rPr lang="x-none" altLang="en-US" sz="3200" smtClean="0"/>
              <a:t> </a:t>
            </a:r>
            <a:r>
              <a:rPr lang="x-none" altLang="en-US" sz="3200"/>
              <a:t>is Markovian (memoryless)</a:t>
            </a:r>
          </a:p>
          <a:p>
            <a:pPr>
              <a:lnSpc>
                <a:spcPct val="125000"/>
              </a:lnSpc>
            </a:pPr>
            <a:r>
              <a:rPr lang="x-none" altLang="en-US" sz="3200"/>
              <a:t>7. All </a:t>
            </a:r>
            <a:r>
              <a:rPr lang="da-DK" altLang="en-US" sz="3200" dirty="0" smtClean="0"/>
              <a:t>chars</a:t>
            </a:r>
            <a:r>
              <a:rPr lang="x-none" altLang="en-US" sz="3200" smtClean="0"/>
              <a:t> </a:t>
            </a:r>
            <a:r>
              <a:rPr lang="x-none" altLang="en-US" sz="3200"/>
              <a:t>have the same evolutionary </a:t>
            </a:r>
            <a:r>
              <a:rPr lang="x-none" altLang="en-US" sz="3200" smtClean="0"/>
              <a:t>history</a:t>
            </a:r>
            <a:endParaRPr lang="da-DK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428538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Tweak II: </a:t>
            </a:r>
            <a:r>
              <a:rPr lang="da-DK" sz="3600" dirty="0" smtClean="0">
                <a:latin typeface="+mj-lt"/>
              </a:rPr>
              <a:t>among-character rate var. (ACRV)</a:t>
            </a:r>
            <a:endParaRPr lang="pt-BR" sz="4000" dirty="0"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857" y="1066800"/>
            <a:ext cx="6238143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91000" y="3654623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400" dirty="0" smtClean="0">
                <a:latin typeface="Arial" pitchFamily="34" charset="0"/>
                <a:cs typeface="Arial" pitchFamily="34" charset="0"/>
              </a:rPr>
              <a:t>O’Maera (2012): Annu. Rev. Ecol. Evol. Syst. 43: 267-285</a:t>
            </a:r>
            <a:endParaRPr lang="pt-BR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086600" y="1066800"/>
            <a:ext cx="1981200" cy="2514600"/>
          </a:xfrm>
          <a:prstGeom prst="roundRect">
            <a:avLst/>
          </a:prstGeom>
          <a:noFill/>
          <a:ln w="381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101600" y="1107519"/>
            <a:ext cx="28702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da-DK" altLang="en-US" sz="2400" u="sng" dirty="0" smtClean="0"/>
              <a:t>ACRV</a:t>
            </a:r>
            <a:r>
              <a:rPr lang="da-DK" altLang="en-US" sz="2400" dirty="0" smtClean="0"/>
              <a:t>:</a:t>
            </a:r>
          </a:p>
          <a:p>
            <a:pPr>
              <a:lnSpc>
                <a:spcPct val="125000"/>
              </a:lnSpc>
            </a:pPr>
            <a:r>
              <a:rPr lang="da-DK" altLang="en-US" sz="2000" dirty="0" smtClean="0"/>
              <a:t>1. Shared or individual  </a:t>
            </a:r>
          </a:p>
          <a:p>
            <a:pPr>
              <a:lnSpc>
                <a:spcPct val="125000"/>
              </a:lnSpc>
            </a:pPr>
            <a:r>
              <a:rPr lang="da-DK" altLang="en-US" sz="2000" dirty="0" smtClean="0"/>
              <a:t>2. More categories</a:t>
            </a:r>
          </a:p>
          <a:p>
            <a:pPr>
              <a:lnSpc>
                <a:spcPct val="125000"/>
              </a:lnSpc>
            </a:pPr>
            <a:r>
              <a:rPr lang="da-DK" altLang="en-US" sz="2000" dirty="0" smtClean="0"/>
              <a:t>3. Lognormal distribution</a:t>
            </a:r>
          </a:p>
        </p:txBody>
      </p:sp>
      <p:pic>
        <p:nvPicPr>
          <p:cNvPr id="2052" name="Picture 4" descr="https://upload.wikimedia.org/wikipedia/commons/f/fc/Gamma_distribution_pd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646" y="4419600"/>
            <a:ext cx="3130154" cy="234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le:Some log-normal distributions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" y="4211740"/>
            <a:ext cx="2797205" cy="264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4595" y="3733800"/>
            <a:ext cx="279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 smtClean="0">
                <a:latin typeface="Arial" pitchFamily="34" charset="0"/>
                <a:cs typeface="Arial" pitchFamily="34" charset="0"/>
              </a:rPr>
              <a:t>Lognormal distribution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37646" y="4038600"/>
            <a:ext cx="313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 smtClean="0">
                <a:latin typeface="Arial" pitchFamily="34" charset="0"/>
                <a:cs typeface="Arial" pitchFamily="34" charset="0"/>
              </a:rPr>
              <a:t>Gamma distribution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7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Tweak II: </a:t>
            </a:r>
            <a:r>
              <a:rPr lang="da-DK" sz="3600" dirty="0" smtClean="0">
                <a:latin typeface="+mj-lt"/>
              </a:rPr>
              <a:t>among-partition rate var. (APRV)</a:t>
            </a:r>
            <a:endParaRPr lang="pt-BR" sz="3600" dirty="0">
              <a:latin typeface="+mj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857" y="1066800"/>
            <a:ext cx="6238143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91000" y="3654623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400" dirty="0" smtClean="0">
                <a:latin typeface="Arial" pitchFamily="34" charset="0"/>
                <a:cs typeface="Arial" pitchFamily="34" charset="0"/>
              </a:rPr>
              <a:t>O’Maera (2012): Annu. Rev. Ecol. Evol. Syst. 43: 267-285</a:t>
            </a:r>
            <a:endParaRPr lang="pt-BR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00600" y="1066800"/>
            <a:ext cx="2362200" cy="2514600"/>
          </a:xfrm>
          <a:prstGeom prst="roundRect">
            <a:avLst/>
          </a:prstGeom>
          <a:noFill/>
          <a:ln w="38100" cap="rnd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101600" y="1107519"/>
            <a:ext cx="302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da-DK" altLang="en-US" sz="2400" u="sng" dirty="0" smtClean="0"/>
              <a:t>APRV</a:t>
            </a:r>
            <a:r>
              <a:rPr lang="da-DK" altLang="en-US" sz="2400" dirty="0" smtClean="0"/>
              <a:t>:</a:t>
            </a:r>
          </a:p>
          <a:p>
            <a:pPr>
              <a:lnSpc>
                <a:spcPct val="125000"/>
              </a:lnSpc>
            </a:pPr>
            <a:r>
              <a:rPr lang="da-DK" altLang="en-US" sz="2000" dirty="0" smtClean="0"/>
              <a:t>1. Rate multipliers </a:t>
            </a:r>
          </a:p>
          <a:p>
            <a:pPr>
              <a:lnSpc>
                <a:spcPct val="125000"/>
              </a:lnSpc>
            </a:pPr>
            <a:r>
              <a:rPr lang="da-DK" altLang="en-US" sz="2000" dirty="0" smtClean="0"/>
              <a:t>2. Unlinked branch lengths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89832" y="4689798"/>
            <a:ext cx="2681968" cy="1634802"/>
          </a:xfrm>
          <a:prstGeom prst="roundRect">
            <a:avLst>
              <a:gd name="adj" fmla="val 10308"/>
            </a:avLst>
          </a:prstGeom>
          <a:noFill/>
          <a:ln w="76200" cap="rnd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Group 9"/>
          <p:cNvGrpSpPr/>
          <p:nvPr/>
        </p:nvGrpSpPr>
        <p:grpSpPr>
          <a:xfrm>
            <a:off x="442232" y="5100734"/>
            <a:ext cx="526595" cy="532753"/>
            <a:chOff x="3405868" y="3950739"/>
            <a:chExt cx="526595" cy="532753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405868" y="3950739"/>
              <a:ext cx="0" cy="351063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405870" y="4301802"/>
              <a:ext cx="351062" cy="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756932" y="3950739"/>
              <a:ext cx="0" cy="351063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581401" y="4285469"/>
              <a:ext cx="0" cy="19653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581401" y="4483491"/>
              <a:ext cx="351062" cy="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932463" y="4125947"/>
              <a:ext cx="0" cy="35754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2216945" y="4938720"/>
            <a:ext cx="526595" cy="716321"/>
            <a:chOff x="4096199" y="2468703"/>
            <a:chExt cx="526595" cy="1903986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096199" y="2468703"/>
              <a:ext cx="0" cy="35106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096201" y="2819767"/>
              <a:ext cx="351062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47263" y="2468703"/>
              <a:ext cx="0" cy="35106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271732" y="2832169"/>
              <a:ext cx="0" cy="153902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271732" y="4372688"/>
              <a:ext cx="351062" cy="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622794" y="3657600"/>
              <a:ext cx="0" cy="71508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253898" y="4918397"/>
            <a:ext cx="526595" cy="715577"/>
            <a:chOff x="4096199" y="3355291"/>
            <a:chExt cx="526595" cy="1017398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096199" y="3657600"/>
              <a:ext cx="0" cy="35106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096201" y="4008663"/>
              <a:ext cx="351062" cy="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47263" y="3355291"/>
              <a:ext cx="0" cy="65337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271732" y="4020134"/>
              <a:ext cx="0" cy="35106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4271732" y="4372688"/>
              <a:ext cx="351062" cy="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622794" y="4008663"/>
              <a:ext cx="0" cy="36402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579096" y="5751284"/>
            <a:ext cx="42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90762" y="5751284"/>
            <a:ext cx="42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P2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93145" y="5751284"/>
            <a:ext cx="534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P3</a:t>
            </a:r>
            <a:endParaRPr lang="pt-BR" sz="1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80422" y="6412468"/>
            <a:ext cx="266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scale all branches</a:t>
            </a:r>
            <a:endParaRPr lang="pt-BR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82068" y="4938720"/>
            <a:ext cx="526595" cy="715089"/>
            <a:chOff x="3405868" y="3768403"/>
            <a:chExt cx="526595" cy="715089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3405868" y="3768403"/>
              <a:ext cx="0" cy="351063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3405870" y="4119466"/>
              <a:ext cx="351062" cy="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756932" y="3768403"/>
              <a:ext cx="0" cy="351063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581401" y="4130937"/>
              <a:ext cx="0" cy="351063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3581401" y="4483491"/>
              <a:ext cx="351062" cy="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932463" y="3768403"/>
              <a:ext cx="0" cy="715088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5256781" y="5406331"/>
            <a:ext cx="526595" cy="269032"/>
            <a:chOff x="4096199" y="3657600"/>
            <a:chExt cx="526595" cy="715089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4096199" y="3657600"/>
              <a:ext cx="0" cy="35106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4096201" y="4008663"/>
              <a:ext cx="351062" cy="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447263" y="3657600"/>
              <a:ext cx="0" cy="35106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271732" y="4020134"/>
              <a:ext cx="0" cy="35106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4271732" y="4372688"/>
              <a:ext cx="351062" cy="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622794" y="3657600"/>
              <a:ext cx="0" cy="71508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4293734" y="5151346"/>
            <a:ext cx="526595" cy="502951"/>
            <a:chOff x="4096199" y="3657600"/>
            <a:chExt cx="526595" cy="715089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4096199" y="3657600"/>
              <a:ext cx="0" cy="35106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4096201" y="4008663"/>
              <a:ext cx="351062" cy="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447263" y="3657600"/>
              <a:ext cx="0" cy="35106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4271732" y="4020134"/>
              <a:ext cx="0" cy="35106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4271732" y="4372688"/>
              <a:ext cx="351062" cy="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4622794" y="3657600"/>
              <a:ext cx="0" cy="71508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3618932" y="5771606"/>
            <a:ext cx="42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430598" y="5771606"/>
            <a:ext cx="42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P2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32981" y="5771606"/>
            <a:ext cx="534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P3</a:t>
            </a:r>
            <a:endParaRPr lang="pt-BR" sz="1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3266760" y="4689798"/>
            <a:ext cx="2681968" cy="1634802"/>
          </a:xfrm>
          <a:prstGeom prst="roundRect">
            <a:avLst>
              <a:gd name="adj" fmla="val 10308"/>
            </a:avLst>
          </a:prstGeom>
          <a:noFill/>
          <a:ln w="76200"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TextBox 82"/>
          <p:cNvSpPr txBox="1"/>
          <p:nvPr/>
        </p:nvSpPr>
        <p:spPr>
          <a:xfrm>
            <a:off x="245155" y="6443246"/>
            <a:ext cx="2797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600" b="1" dirty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b</a:t>
            </a:r>
            <a:r>
              <a:rPr lang="da-DK" sz="1600" b="1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ranch length proportions</a:t>
            </a:r>
            <a:endParaRPr lang="pt-BR" sz="1600" b="1" dirty="0">
              <a:solidFill>
                <a:srgbClr val="92D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26902" y="4191000"/>
            <a:ext cx="2797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 smtClean="0">
                <a:latin typeface="Arial" pitchFamily="34" charset="0"/>
                <a:cs typeface="Arial" pitchFamily="34" charset="0"/>
              </a:rPr>
              <a:t>unlinked brlens</a:t>
            </a:r>
            <a:endParaRPr lang="pt-BR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176508" y="4191000"/>
            <a:ext cx="2797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 smtClean="0">
                <a:latin typeface="Arial" pitchFamily="34" charset="0"/>
                <a:cs typeface="Arial" pitchFamily="34" charset="0"/>
              </a:rPr>
              <a:t>rate multipliers</a:t>
            </a:r>
            <a:endParaRPr lang="pt-BR" sz="2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7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Mk model: some tweaks we can make</a:t>
            </a:r>
            <a:endParaRPr lang="pt-BR" sz="4000" dirty="0"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8600" y="10668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x-none" altLang="en-US" sz="3200"/>
              <a:t>Assumptions of </a:t>
            </a:r>
            <a:r>
              <a:rPr lang="da-DK" altLang="en-US" sz="3200" dirty="0" smtClean="0"/>
              <a:t>Mk</a:t>
            </a:r>
            <a:r>
              <a:rPr lang="x-none" altLang="en-US" sz="3200" smtClean="0"/>
              <a:t>: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 smtClean="0"/>
              <a:t>1. All </a:t>
            </a:r>
            <a:r>
              <a:rPr lang="da-DK" altLang="en-US" sz="3200" dirty="0" smtClean="0"/>
              <a:t>changes</a:t>
            </a:r>
            <a:r>
              <a:rPr lang="x-none" altLang="en-US" sz="3200" smtClean="0"/>
              <a:t> </a:t>
            </a:r>
            <a:r>
              <a:rPr lang="x-none" altLang="en-US" sz="3200"/>
              <a:t>equally </a:t>
            </a:r>
            <a:r>
              <a:rPr lang="x-none" altLang="en-US" sz="3200" smtClean="0"/>
              <a:t>likely</a:t>
            </a:r>
            <a:r>
              <a:rPr lang="da-DK" altLang="en-US" sz="3200" dirty="0" smtClean="0"/>
              <a:t> </a:t>
            </a:r>
            <a:r>
              <a:rPr lang="da-DK" altLang="en-US" sz="3200" dirty="0"/>
              <a:t>(exchangeabilities)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/>
              <a:t>2. </a:t>
            </a:r>
            <a:r>
              <a:rPr lang="da-DK" altLang="en-US" sz="3200" dirty="0" smtClean="0"/>
              <a:t>State</a:t>
            </a:r>
            <a:r>
              <a:rPr lang="x-none" altLang="en-US" sz="3200" smtClean="0"/>
              <a:t> </a:t>
            </a:r>
            <a:r>
              <a:rPr lang="x-none" altLang="en-US" sz="3200"/>
              <a:t>frequencies </a:t>
            </a:r>
            <a:r>
              <a:rPr lang="x-none" altLang="en-US" sz="3200" smtClean="0"/>
              <a:t>equal</a:t>
            </a:r>
            <a:r>
              <a:rPr lang="da-DK" altLang="en-US" sz="3200" dirty="0" smtClean="0"/>
              <a:t>  (equilibrium freqs.)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 smtClean="0"/>
              <a:t>3</a:t>
            </a:r>
            <a:r>
              <a:rPr lang="x-none" altLang="en-US" sz="3200"/>
              <a:t>. Every </a:t>
            </a:r>
            <a:r>
              <a:rPr lang="da-DK" altLang="en-US" sz="3200" dirty="0" smtClean="0"/>
              <a:t>character</a:t>
            </a:r>
            <a:r>
              <a:rPr lang="x-none" altLang="en-US" sz="3200" smtClean="0"/>
              <a:t> </a:t>
            </a:r>
            <a:r>
              <a:rPr lang="x-none" altLang="en-US" sz="3200"/>
              <a:t>has equal probability of </a:t>
            </a:r>
            <a:r>
              <a:rPr lang="da-DK" altLang="en-US" sz="3200" dirty="0" smtClean="0"/>
              <a:t>change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 smtClean="0"/>
              <a:t>4</a:t>
            </a:r>
            <a:r>
              <a:rPr lang="x-none" altLang="en-US" sz="3200"/>
              <a:t>. Process is constant through time</a:t>
            </a:r>
          </a:p>
          <a:p>
            <a:pPr>
              <a:lnSpc>
                <a:spcPct val="125000"/>
              </a:lnSpc>
            </a:pPr>
            <a:r>
              <a:rPr lang="x-none" altLang="en-US" sz="3200" smtClean="0">
                <a:solidFill>
                  <a:srgbClr val="FF0000"/>
                </a:solidFill>
              </a:rPr>
              <a:t>5</a:t>
            </a:r>
            <a:r>
              <a:rPr lang="x-none" altLang="en-US" sz="3200">
                <a:solidFill>
                  <a:srgbClr val="FF0000"/>
                </a:solidFill>
              </a:rPr>
              <a:t>. </a:t>
            </a:r>
            <a:r>
              <a:rPr lang="da-DK" altLang="en-US" sz="3200" dirty="0" smtClean="0">
                <a:solidFill>
                  <a:srgbClr val="FF0000"/>
                </a:solidFill>
              </a:rPr>
              <a:t>Characters</a:t>
            </a:r>
            <a:r>
              <a:rPr lang="x-none" altLang="en-US" sz="3200" smtClean="0">
                <a:solidFill>
                  <a:srgbClr val="FF0000"/>
                </a:solidFill>
              </a:rPr>
              <a:t> </a:t>
            </a:r>
            <a:r>
              <a:rPr lang="x-none" altLang="en-US" sz="3200">
                <a:solidFill>
                  <a:srgbClr val="FF0000"/>
                </a:solidFill>
              </a:rPr>
              <a:t>are independent of each other</a:t>
            </a:r>
          </a:p>
          <a:p>
            <a:pPr>
              <a:lnSpc>
                <a:spcPct val="125000"/>
              </a:lnSpc>
            </a:pPr>
            <a:r>
              <a:rPr lang="x-none" altLang="en-US" sz="3200" smtClean="0"/>
              <a:t>6</a:t>
            </a:r>
            <a:r>
              <a:rPr lang="x-none" altLang="en-US" sz="3200"/>
              <a:t>. </a:t>
            </a:r>
            <a:r>
              <a:rPr lang="da-DK" altLang="en-US" sz="3200" dirty="0" smtClean="0"/>
              <a:t>Change</a:t>
            </a:r>
            <a:r>
              <a:rPr lang="x-none" altLang="en-US" sz="3200" smtClean="0"/>
              <a:t> </a:t>
            </a:r>
            <a:r>
              <a:rPr lang="x-none" altLang="en-US" sz="3200"/>
              <a:t>is Markovian (memoryless)</a:t>
            </a:r>
          </a:p>
          <a:p>
            <a:pPr>
              <a:lnSpc>
                <a:spcPct val="125000"/>
              </a:lnSpc>
            </a:pPr>
            <a:r>
              <a:rPr lang="x-none" altLang="en-US" sz="3200"/>
              <a:t>7. All </a:t>
            </a:r>
            <a:r>
              <a:rPr lang="da-DK" altLang="en-US" sz="3200" dirty="0" smtClean="0"/>
              <a:t>chars</a:t>
            </a:r>
            <a:r>
              <a:rPr lang="x-none" altLang="en-US" sz="3200" smtClean="0"/>
              <a:t> </a:t>
            </a:r>
            <a:r>
              <a:rPr lang="x-none" altLang="en-US" sz="3200"/>
              <a:t>have the same evolutionary </a:t>
            </a:r>
            <a:r>
              <a:rPr lang="x-none" altLang="en-US" sz="3200" smtClean="0"/>
              <a:t>history</a:t>
            </a:r>
            <a:endParaRPr lang="da-DK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4729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61" y="2284223"/>
            <a:ext cx="7978078" cy="4116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15000" y="64008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i="1" dirty="0">
                <a:latin typeface="Cambria" pitchFamily="18" charset="0"/>
              </a:rPr>
              <a:t>Oxaea flavescens</a:t>
            </a:r>
            <a:r>
              <a:rPr lang="da-DK" dirty="0">
                <a:latin typeface="Cambria" pitchFamily="18" charset="0"/>
              </a:rPr>
              <a:t> Klug, 1807</a:t>
            </a:r>
            <a:endParaRPr lang="pt-BR" dirty="0">
              <a:latin typeface="Cambria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200" y="6400800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 smtClean="0">
                <a:latin typeface="Cambria" pitchFamily="18" charset="0"/>
              </a:rPr>
              <a:t>Photograph: E.A.B. Almeida</a:t>
            </a:r>
            <a:endParaRPr lang="pt-BR" sz="1600" dirty="0">
              <a:latin typeface="Cambr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What my interests are?</a:t>
            </a:r>
            <a:endParaRPr lang="pt-BR" sz="4000" dirty="0"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10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/>
              <a:t>Tweak </a:t>
            </a:r>
            <a:r>
              <a:rPr lang="da-DK" sz="4000" dirty="0" smtClean="0"/>
              <a:t>III:</a:t>
            </a:r>
            <a:r>
              <a:rPr lang="da-DK" sz="4000" dirty="0" smtClean="0">
                <a:latin typeface="+mj-lt"/>
              </a:rPr>
              <a:t> other </a:t>
            </a:r>
            <a:r>
              <a:rPr lang="da-DK" sz="3600" dirty="0" smtClean="0">
                <a:latin typeface="+mj-lt"/>
              </a:rPr>
              <a:t>Markovian Models</a:t>
            </a:r>
            <a:endParaRPr lang="pt-BR" sz="3600" dirty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99"/>
          <a:stretch/>
        </p:blipFill>
        <p:spPr bwMode="auto">
          <a:xfrm>
            <a:off x="304800" y="1351119"/>
            <a:ext cx="4191000" cy="2561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" y="1021241"/>
            <a:ext cx="853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 smtClean="0">
                <a:latin typeface="Arial" pitchFamily="34" charset="0"/>
                <a:cs typeface="Arial" pitchFamily="34" charset="0"/>
              </a:rPr>
              <a:t>Hidden Markov Model (HMM) + Structured Markov Model (SMM)</a:t>
            </a:r>
            <a:endParaRPr lang="pt-BR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91000" y="6550223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400" dirty="0" smtClean="0">
                <a:latin typeface="Arial" pitchFamily="34" charset="0"/>
                <a:cs typeface="Arial" pitchFamily="34" charset="0"/>
              </a:rPr>
              <a:t>Tarasov (2019): Syst. </a:t>
            </a:r>
            <a:r>
              <a:rPr lang="da-DK" sz="1400" dirty="0">
                <a:latin typeface="Arial" pitchFamily="34" charset="0"/>
                <a:cs typeface="Arial" pitchFamily="34" charset="0"/>
              </a:rPr>
              <a:t>Biol. doi:10.1093/sysbio/syz005  </a:t>
            </a:r>
            <a:endParaRPr lang="pt-BR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8200" y="4542472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da-DK" altLang="en-US" sz="2400" u="sng" dirty="0" smtClean="0"/>
              <a:t>SMM</a:t>
            </a:r>
            <a:r>
              <a:rPr lang="da-DK" altLang="en-US" sz="2400" dirty="0" smtClean="0"/>
              <a:t>:</a:t>
            </a:r>
          </a:p>
          <a:p>
            <a:pPr>
              <a:lnSpc>
                <a:spcPct val="125000"/>
              </a:lnSpc>
            </a:pPr>
            <a:r>
              <a:rPr lang="da-DK" altLang="en-US" sz="2400" dirty="0" smtClean="0"/>
              <a:t>1. Correlations</a:t>
            </a:r>
          </a:p>
          <a:p>
            <a:pPr>
              <a:lnSpc>
                <a:spcPct val="125000"/>
              </a:lnSpc>
            </a:pPr>
            <a:r>
              <a:rPr lang="da-DK" altLang="en-US" sz="2400" dirty="0" smtClean="0"/>
              <a:t>2. Hierarchy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4"/>
          <a:stretch/>
        </p:blipFill>
        <p:spPr bwMode="auto">
          <a:xfrm>
            <a:off x="4793343" y="1351119"/>
            <a:ext cx="4274457" cy="2258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1000" y="4004846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600" b="1" dirty="0" smtClean="0">
                <a:latin typeface="Arial" pitchFamily="34" charset="0"/>
                <a:cs typeface="Arial" pitchFamily="34" charset="0"/>
              </a:rPr>
              <a:t>2 characters</a:t>
            </a:r>
            <a:endParaRPr lang="pt-BR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47772" y="4004846"/>
            <a:ext cx="4122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600" b="1" dirty="0" smtClean="0">
                <a:latin typeface="Arial" pitchFamily="34" charset="0"/>
                <a:cs typeface="Arial" pitchFamily="34" charset="0"/>
              </a:rPr>
              <a:t>3 characters</a:t>
            </a:r>
            <a:endParaRPr lang="pt-BR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8000" y="4542472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da-DK" altLang="en-US" sz="2400" u="sng" dirty="0" smtClean="0"/>
              <a:t>HMM</a:t>
            </a:r>
            <a:r>
              <a:rPr lang="da-DK" altLang="en-US" sz="2400" dirty="0" smtClean="0"/>
              <a:t>:</a:t>
            </a:r>
          </a:p>
          <a:p>
            <a:pPr>
              <a:lnSpc>
                <a:spcPct val="125000"/>
              </a:lnSpc>
            </a:pPr>
            <a:r>
              <a:rPr lang="da-DK" altLang="en-US" sz="2400" dirty="0" smtClean="0"/>
              <a:t>1. Visible layer</a:t>
            </a:r>
          </a:p>
          <a:p>
            <a:pPr>
              <a:lnSpc>
                <a:spcPct val="125000"/>
              </a:lnSpc>
            </a:pPr>
            <a:r>
              <a:rPr lang="da-DK" altLang="en-US" sz="2400" dirty="0" smtClean="0"/>
              <a:t>2. Hidden layer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237575"/>
              </p:ext>
            </p:extLst>
          </p:nvPr>
        </p:nvGraphicFramePr>
        <p:xfrm>
          <a:off x="76200" y="4495800"/>
          <a:ext cx="1980000" cy="198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00"/>
                <a:gridCol w="396000"/>
                <a:gridCol w="396000"/>
                <a:gridCol w="396000"/>
                <a:gridCol w="396000"/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da-DK" sz="1400" b="1" dirty="0" smtClean="0"/>
                        <a:t>TC</a:t>
                      </a:r>
                      <a:endParaRPr lang="pt-BR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b="1" dirty="0" smtClean="0"/>
                        <a:t>00</a:t>
                      </a:r>
                      <a:endParaRPr lang="pt-BR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b="1" dirty="0" smtClean="0"/>
                        <a:t>01</a:t>
                      </a:r>
                      <a:endParaRPr lang="pt-BR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b="1" dirty="0" smtClean="0"/>
                        <a:t>10</a:t>
                      </a:r>
                      <a:endParaRPr lang="pt-BR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b="1" dirty="0" smtClean="0"/>
                        <a:t>11</a:t>
                      </a:r>
                      <a:endParaRPr lang="pt-BR" sz="1400" b="1" dirty="0"/>
                    </a:p>
                  </a:txBody>
                  <a:tcPr anchor="ctr"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da-DK" sz="1400" b="1" dirty="0" smtClean="0"/>
                        <a:t>00</a:t>
                      </a:r>
                      <a:endParaRPr lang="pt-BR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-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1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1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0</a:t>
                      </a:r>
                      <a:endParaRPr lang="pt-BR" sz="1400" dirty="0"/>
                    </a:p>
                  </a:txBody>
                  <a:tcPr anchor="ctr"/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da-DK" sz="1400" b="1" dirty="0" smtClean="0"/>
                        <a:t>01</a:t>
                      </a:r>
                      <a:endParaRPr lang="pt-BR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1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-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0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1</a:t>
                      </a:r>
                      <a:endParaRPr lang="pt-BR" sz="1400" dirty="0"/>
                    </a:p>
                  </a:txBody>
                  <a:tcPr anchor="ctr"/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da-DK" sz="1400" b="1" dirty="0" smtClean="0"/>
                        <a:t>10</a:t>
                      </a:r>
                      <a:endParaRPr lang="pt-BR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1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0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-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1</a:t>
                      </a:r>
                      <a:endParaRPr lang="pt-BR" sz="1400" dirty="0"/>
                    </a:p>
                  </a:txBody>
                  <a:tcPr anchor="ctr"/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da-DK" sz="1400" b="1" dirty="0" smtClean="0"/>
                        <a:t>11</a:t>
                      </a:r>
                      <a:endParaRPr lang="pt-BR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0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1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dirty="0" smtClean="0"/>
                        <a:t>1</a:t>
                      </a:r>
                      <a:endParaRPr lang="pt-BR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-</a:t>
                      </a:r>
                      <a:endParaRPr lang="pt-BR" sz="14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258615"/>
              </p:ext>
            </p:extLst>
          </p:nvPr>
        </p:nvGraphicFramePr>
        <p:xfrm>
          <a:off x="2363400" y="4495800"/>
          <a:ext cx="1980000" cy="198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00"/>
                <a:gridCol w="396000"/>
                <a:gridCol w="396000"/>
                <a:gridCol w="396000"/>
                <a:gridCol w="396000"/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da-DK" sz="1400" b="1" dirty="0" smtClean="0"/>
                        <a:t>TC</a:t>
                      </a:r>
                      <a:endParaRPr lang="pt-BR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b="1" dirty="0" smtClean="0"/>
                        <a:t>00</a:t>
                      </a:r>
                      <a:endParaRPr lang="pt-BR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b="1" dirty="0" smtClean="0"/>
                        <a:t>01</a:t>
                      </a:r>
                      <a:endParaRPr lang="pt-BR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b="1" dirty="0" smtClean="0"/>
                        <a:t>10</a:t>
                      </a:r>
                      <a:endParaRPr lang="pt-BR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b="1" dirty="0" smtClean="0"/>
                        <a:t>11</a:t>
                      </a:r>
                      <a:endParaRPr lang="pt-BR" sz="1400" b="1" dirty="0"/>
                    </a:p>
                  </a:txBody>
                  <a:tcPr anchor="ctr"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da-DK" sz="1400" b="1" dirty="0" smtClean="0"/>
                        <a:t>00</a:t>
                      </a:r>
                      <a:endParaRPr lang="pt-BR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-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0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1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0</a:t>
                      </a:r>
                      <a:endParaRPr lang="pt-BR" sz="1400" dirty="0"/>
                    </a:p>
                  </a:txBody>
                  <a:tcPr anchor="ctr"/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da-DK" sz="1400" b="1" dirty="0" smtClean="0"/>
                        <a:t>01</a:t>
                      </a:r>
                      <a:endParaRPr lang="pt-BR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0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-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0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1</a:t>
                      </a:r>
                      <a:endParaRPr lang="pt-BR" sz="1400" dirty="0"/>
                    </a:p>
                  </a:txBody>
                  <a:tcPr anchor="ctr"/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da-DK" sz="1400" b="1" dirty="0" smtClean="0"/>
                        <a:t>10</a:t>
                      </a:r>
                      <a:endParaRPr lang="pt-BR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1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0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-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1</a:t>
                      </a:r>
                      <a:endParaRPr lang="pt-BR" sz="1400" dirty="0"/>
                    </a:p>
                  </a:txBody>
                  <a:tcPr anchor="ctr"/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da-DK" sz="1400" b="1" dirty="0" smtClean="0"/>
                        <a:t>11</a:t>
                      </a:r>
                      <a:endParaRPr lang="pt-BR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0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1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dirty="0" smtClean="0"/>
                        <a:t>1</a:t>
                      </a:r>
                      <a:endParaRPr lang="pt-BR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 smtClean="0"/>
                        <a:t>-</a:t>
                      </a:r>
                      <a:endParaRPr lang="pt-BR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57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Mk model: some tweaks we can make</a:t>
            </a:r>
            <a:endParaRPr lang="pt-BR" sz="4000" dirty="0"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8600" y="10668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x-none" altLang="en-US" sz="3200"/>
              <a:t>Assumptions of </a:t>
            </a:r>
            <a:r>
              <a:rPr lang="da-DK" altLang="en-US" sz="3200" dirty="0" smtClean="0"/>
              <a:t>Mk</a:t>
            </a:r>
            <a:r>
              <a:rPr lang="x-none" altLang="en-US" sz="3200" smtClean="0"/>
              <a:t>: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 smtClean="0"/>
              <a:t>1. All </a:t>
            </a:r>
            <a:r>
              <a:rPr lang="da-DK" altLang="en-US" sz="3200" dirty="0" smtClean="0"/>
              <a:t>changes</a:t>
            </a:r>
            <a:r>
              <a:rPr lang="x-none" altLang="en-US" sz="3200" smtClean="0"/>
              <a:t> </a:t>
            </a:r>
            <a:r>
              <a:rPr lang="x-none" altLang="en-US" sz="3200"/>
              <a:t>equally </a:t>
            </a:r>
            <a:r>
              <a:rPr lang="x-none" altLang="en-US" sz="3200" smtClean="0"/>
              <a:t>likely</a:t>
            </a:r>
            <a:r>
              <a:rPr lang="da-DK" altLang="en-US" sz="3200" dirty="0" smtClean="0"/>
              <a:t> </a:t>
            </a:r>
            <a:r>
              <a:rPr lang="da-DK" altLang="en-US" sz="3200" dirty="0"/>
              <a:t>(exchangeabilities)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/>
              <a:t>2. </a:t>
            </a:r>
            <a:r>
              <a:rPr lang="da-DK" altLang="en-US" sz="3200" dirty="0" smtClean="0"/>
              <a:t>State</a:t>
            </a:r>
            <a:r>
              <a:rPr lang="x-none" altLang="en-US" sz="3200" smtClean="0"/>
              <a:t> </a:t>
            </a:r>
            <a:r>
              <a:rPr lang="x-none" altLang="en-US" sz="3200"/>
              <a:t>frequencies </a:t>
            </a:r>
            <a:r>
              <a:rPr lang="x-none" altLang="en-US" sz="3200" smtClean="0"/>
              <a:t>equal</a:t>
            </a:r>
            <a:r>
              <a:rPr lang="da-DK" altLang="en-US" sz="3200" dirty="0" smtClean="0"/>
              <a:t>  (equilibrium freqs.)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 smtClean="0"/>
              <a:t>3</a:t>
            </a:r>
            <a:r>
              <a:rPr lang="x-none" altLang="en-US" sz="3200"/>
              <a:t>. Every </a:t>
            </a:r>
            <a:r>
              <a:rPr lang="da-DK" altLang="en-US" sz="3200" dirty="0" smtClean="0"/>
              <a:t>character</a:t>
            </a:r>
            <a:r>
              <a:rPr lang="x-none" altLang="en-US" sz="3200" smtClean="0"/>
              <a:t> </a:t>
            </a:r>
            <a:r>
              <a:rPr lang="x-none" altLang="en-US" sz="3200"/>
              <a:t>has equal probability of </a:t>
            </a:r>
            <a:r>
              <a:rPr lang="da-DK" altLang="en-US" sz="3200" dirty="0" smtClean="0"/>
              <a:t>change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 smtClean="0"/>
              <a:t>4</a:t>
            </a:r>
            <a:r>
              <a:rPr lang="x-none" altLang="en-US" sz="3200"/>
              <a:t>. Process is constant through time</a:t>
            </a:r>
          </a:p>
          <a:p>
            <a:pPr>
              <a:lnSpc>
                <a:spcPct val="125000"/>
              </a:lnSpc>
            </a:pPr>
            <a:r>
              <a:rPr lang="x-none" altLang="en-US" sz="3200" smtClean="0"/>
              <a:t>5</a:t>
            </a:r>
            <a:r>
              <a:rPr lang="x-none" altLang="en-US" sz="3200"/>
              <a:t>. </a:t>
            </a:r>
            <a:r>
              <a:rPr lang="da-DK" altLang="en-US" sz="3200" dirty="0" smtClean="0"/>
              <a:t>Characters</a:t>
            </a:r>
            <a:r>
              <a:rPr lang="x-none" altLang="en-US" sz="3200" smtClean="0"/>
              <a:t> </a:t>
            </a:r>
            <a:r>
              <a:rPr lang="x-none" altLang="en-US" sz="3200"/>
              <a:t>are independent of each other</a:t>
            </a:r>
          </a:p>
          <a:p>
            <a:pPr>
              <a:lnSpc>
                <a:spcPct val="125000"/>
              </a:lnSpc>
            </a:pPr>
            <a:r>
              <a:rPr lang="x-none" altLang="en-US" sz="3200" smtClean="0">
                <a:solidFill>
                  <a:srgbClr val="FF0000"/>
                </a:solidFill>
              </a:rPr>
              <a:t>6</a:t>
            </a:r>
            <a:r>
              <a:rPr lang="x-none" altLang="en-US" sz="3200">
                <a:solidFill>
                  <a:srgbClr val="FF0000"/>
                </a:solidFill>
              </a:rPr>
              <a:t>. </a:t>
            </a:r>
            <a:r>
              <a:rPr lang="da-DK" altLang="en-US" sz="3200" dirty="0" smtClean="0">
                <a:solidFill>
                  <a:srgbClr val="FF0000"/>
                </a:solidFill>
              </a:rPr>
              <a:t>Change</a:t>
            </a:r>
            <a:r>
              <a:rPr lang="x-none" altLang="en-US" sz="3200" smtClean="0">
                <a:solidFill>
                  <a:srgbClr val="FF0000"/>
                </a:solidFill>
              </a:rPr>
              <a:t> </a:t>
            </a:r>
            <a:r>
              <a:rPr lang="x-none" altLang="en-US" sz="3200">
                <a:solidFill>
                  <a:srgbClr val="FF0000"/>
                </a:solidFill>
              </a:rPr>
              <a:t>is Markovian (memoryless)</a:t>
            </a:r>
          </a:p>
          <a:p>
            <a:pPr>
              <a:lnSpc>
                <a:spcPct val="125000"/>
              </a:lnSpc>
            </a:pPr>
            <a:r>
              <a:rPr lang="x-none" altLang="en-US" sz="3200"/>
              <a:t>7. All </a:t>
            </a:r>
            <a:r>
              <a:rPr lang="da-DK" altLang="en-US" sz="3200" dirty="0" smtClean="0"/>
              <a:t>chars</a:t>
            </a:r>
            <a:r>
              <a:rPr lang="x-none" altLang="en-US" sz="3200" smtClean="0"/>
              <a:t> </a:t>
            </a:r>
            <a:r>
              <a:rPr lang="x-none" altLang="en-US" sz="3200"/>
              <a:t>have the same evolutionary </a:t>
            </a:r>
            <a:r>
              <a:rPr lang="x-none" altLang="en-US" sz="3200" smtClean="0"/>
              <a:t>history</a:t>
            </a:r>
            <a:endParaRPr lang="da-DK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639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/>
              <a:t>Tweak </a:t>
            </a:r>
            <a:r>
              <a:rPr lang="da-DK" sz="4000" dirty="0" smtClean="0"/>
              <a:t>IV:</a:t>
            </a:r>
            <a:r>
              <a:rPr lang="da-DK" sz="4000" dirty="0" smtClean="0">
                <a:latin typeface="+mj-lt"/>
              </a:rPr>
              <a:t> renewal process (and others)</a:t>
            </a:r>
            <a:endParaRPr lang="pt-BR" sz="3600" dirty="0">
              <a:latin typeface="+mj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143000"/>
            <a:ext cx="8867775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4696361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x-none" altLang="en-US" sz="3200" smtClean="0"/>
              <a:t>1. </a:t>
            </a:r>
            <a:r>
              <a:rPr lang="da-DK" altLang="en-US" sz="3200" dirty="0" smtClean="0"/>
              <a:t>Renewal process</a:t>
            </a:r>
          </a:p>
          <a:p>
            <a:pPr>
              <a:lnSpc>
                <a:spcPct val="125000"/>
              </a:lnSpc>
            </a:pPr>
            <a:r>
              <a:rPr lang="da-DK" altLang="en-US" sz="3200" dirty="0" smtClean="0"/>
              <a:t>2. Threshold models</a:t>
            </a:r>
          </a:p>
          <a:p>
            <a:pPr>
              <a:lnSpc>
                <a:spcPct val="125000"/>
              </a:lnSpc>
            </a:pPr>
            <a:r>
              <a:rPr lang="da-DK" altLang="en-US" sz="3200" dirty="0" smtClean="0"/>
              <a:t>3. Random walk models</a:t>
            </a:r>
            <a:endParaRPr lang="x-none" altLang="en-US" sz="3200"/>
          </a:p>
        </p:txBody>
      </p:sp>
      <p:sp>
        <p:nvSpPr>
          <p:cNvPr id="6" name="TextBox 5"/>
          <p:cNvSpPr txBox="1"/>
          <p:nvPr/>
        </p:nvSpPr>
        <p:spPr>
          <a:xfrm>
            <a:off x="4191000" y="4416623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400" dirty="0" smtClean="0">
                <a:latin typeface="Arial" pitchFamily="34" charset="0"/>
                <a:cs typeface="Arial" pitchFamily="34" charset="0"/>
              </a:rPr>
              <a:t>Goldberg &amp; Foo (2020): Am. Nat. 195: 300-314</a:t>
            </a:r>
            <a:endParaRPr lang="pt-BR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85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Mk model: some tweaks we can make</a:t>
            </a:r>
            <a:endParaRPr lang="pt-BR" sz="4000" dirty="0"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8600" y="10668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x-none" altLang="en-US" sz="3200"/>
              <a:t>Assumptions of </a:t>
            </a:r>
            <a:r>
              <a:rPr lang="da-DK" altLang="en-US" sz="3200" dirty="0" smtClean="0"/>
              <a:t>Mk</a:t>
            </a:r>
            <a:r>
              <a:rPr lang="x-none" altLang="en-US" sz="3200" smtClean="0"/>
              <a:t>: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 smtClean="0"/>
              <a:t>1. All </a:t>
            </a:r>
            <a:r>
              <a:rPr lang="da-DK" altLang="en-US" sz="3200" dirty="0" smtClean="0"/>
              <a:t>changes</a:t>
            </a:r>
            <a:r>
              <a:rPr lang="x-none" altLang="en-US" sz="3200" smtClean="0"/>
              <a:t> </a:t>
            </a:r>
            <a:r>
              <a:rPr lang="x-none" altLang="en-US" sz="3200"/>
              <a:t>equally </a:t>
            </a:r>
            <a:r>
              <a:rPr lang="x-none" altLang="en-US" sz="3200" smtClean="0"/>
              <a:t>likely</a:t>
            </a:r>
            <a:r>
              <a:rPr lang="da-DK" altLang="en-US" sz="3200" dirty="0" smtClean="0"/>
              <a:t> </a:t>
            </a:r>
            <a:r>
              <a:rPr lang="da-DK" altLang="en-US" sz="3200" dirty="0"/>
              <a:t>(exchangeabilities)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/>
              <a:t>2. </a:t>
            </a:r>
            <a:r>
              <a:rPr lang="da-DK" altLang="en-US" sz="3200" dirty="0" smtClean="0"/>
              <a:t>State</a:t>
            </a:r>
            <a:r>
              <a:rPr lang="x-none" altLang="en-US" sz="3200" smtClean="0"/>
              <a:t> </a:t>
            </a:r>
            <a:r>
              <a:rPr lang="x-none" altLang="en-US" sz="3200"/>
              <a:t>frequencies </a:t>
            </a:r>
            <a:r>
              <a:rPr lang="x-none" altLang="en-US" sz="3200" smtClean="0"/>
              <a:t>equal</a:t>
            </a:r>
            <a:r>
              <a:rPr lang="da-DK" altLang="en-US" sz="3200" dirty="0" smtClean="0"/>
              <a:t>  (equilibrium freqs.)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 smtClean="0"/>
              <a:t>3</a:t>
            </a:r>
            <a:r>
              <a:rPr lang="x-none" altLang="en-US" sz="3200"/>
              <a:t>. Every </a:t>
            </a:r>
            <a:r>
              <a:rPr lang="da-DK" altLang="en-US" sz="3200" dirty="0" smtClean="0"/>
              <a:t>character</a:t>
            </a:r>
            <a:r>
              <a:rPr lang="x-none" altLang="en-US" sz="3200" smtClean="0"/>
              <a:t> </a:t>
            </a:r>
            <a:r>
              <a:rPr lang="x-none" altLang="en-US" sz="3200"/>
              <a:t>has equal probability of </a:t>
            </a:r>
            <a:r>
              <a:rPr lang="da-DK" altLang="en-US" sz="3200" dirty="0" smtClean="0"/>
              <a:t>change</a:t>
            </a:r>
            <a:endParaRPr lang="x-none" altLang="en-US" sz="3200"/>
          </a:p>
          <a:p>
            <a:pPr>
              <a:lnSpc>
                <a:spcPct val="125000"/>
              </a:lnSpc>
            </a:pPr>
            <a:r>
              <a:rPr lang="x-none" altLang="en-US" sz="3200" smtClean="0"/>
              <a:t>4</a:t>
            </a:r>
            <a:r>
              <a:rPr lang="x-none" altLang="en-US" sz="3200"/>
              <a:t>. Process is constant through time</a:t>
            </a:r>
          </a:p>
          <a:p>
            <a:pPr>
              <a:lnSpc>
                <a:spcPct val="125000"/>
              </a:lnSpc>
            </a:pPr>
            <a:r>
              <a:rPr lang="x-none" altLang="en-US" sz="3200" smtClean="0"/>
              <a:t>5</a:t>
            </a:r>
            <a:r>
              <a:rPr lang="x-none" altLang="en-US" sz="3200"/>
              <a:t>. </a:t>
            </a:r>
            <a:r>
              <a:rPr lang="da-DK" altLang="en-US" sz="3200" dirty="0" smtClean="0"/>
              <a:t>Characters</a:t>
            </a:r>
            <a:r>
              <a:rPr lang="x-none" altLang="en-US" sz="3200" smtClean="0"/>
              <a:t> </a:t>
            </a:r>
            <a:r>
              <a:rPr lang="x-none" altLang="en-US" sz="3200"/>
              <a:t>are independent of each other</a:t>
            </a:r>
          </a:p>
          <a:p>
            <a:pPr>
              <a:lnSpc>
                <a:spcPct val="125000"/>
              </a:lnSpc>
            </a:pPr>
            <a:r>
              <a:rPr lang="x-none" altLang="en-US" sz="3200" smtClean="0"/>
              <a:t>6</a:t>
            </a:r>
            <a:r>
              <a:rPr lang="x-none" altLang="en-US" sz="3200"/>
              <a:t>. </a:t>
            </a:r>
            <a:r>
              <a:rPr lang="da-DK" altLang="en-US" sz="3200" dirty="0" smtClean="0"/>
              <a:t>Change</a:t>
            </a:r>
            <a:r>
              <a:rPr lang="x-none" altLang="en-US" sz="3200" smtClean="0"/>
              <a:t> </a:t>
            </a:r>
            <a:r>
              <a:rPr lang="x-none" altLang="en-US" sz="3200"/>
              <a:t>is Markovian (memoryless)</a:t>
            </a:r>
          </a:p>
          <a:p>
            <a:pPr>
              <a:lnSpc>
                <a:spcPct val="125000"/>
              </a:lnSpc>
            </a:pPr>
            <a:r>
              <a:rPr lang="x-none" altLang="en-US" sz="3200">
                <a:solidFill>
                  <a:srgbClr val="FF0000"/>
                </a:solidFill>
              </a:rPr>
              <a:t>7. All </a:t>
            </a:r>
            <a:r>
              <a:rPr lang="da-DK" altLang="en-US" sz="3200" dirty="0" smtClean="0">
                <a:solidFill>
                  <a:srgbClr val="FF0000"/>
                </a:solidFill>
              </a:rPr>
              <a:t>chars</a:t>
            </a:r>
            <a:r>
              <a:rPr lang="x-none" altLang="en-US" sz="3200" smtClean="0">
                <a:solidFill>
                  <a:srgbClr val="FF0000"/>
                </a:solidFill>
              </a:rPr>
              <a:t> </a:t>
            </a:r>
            <a:r>
              <a:rPr lang="x-none" altLang="en-US" sz="3200">
                <a:solidFill>
                  <a:srgbClr val="FF0000"/>
                </a:solidFill>
              </a:rPr>
              <a:t>have the same evolutionary </a:t>
            </a:r>
            <a:r>
              <a:rPr lang="x-none" altLang="en-US" sz="3200" smtClean="0">
                <a:solidFill>
                  <a:srgbClr val="FF0000"/>
                </a:solidFill>
              </a:rPr>
              <a:t>history</a:t>
            </a:r>
            <a:endParaRPr lang="da-DK" altLang="en-US" sz="3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16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3044280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 dirty="0" smtClean="0">
                <a:latin typeface="+mj-lt"/>
              </a:rPr>
              <a:t>Exploiting the Bayesian ”machinery” </a:t>
            </a:r>
            <a:endParaRPr lang="pt-BR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285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Exploiting the Bayesian ”machinery” </a:t>
            </a:r>
            <a:endParaRPr lang="pt-BR" sz="3600" dirty="0"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133600" y="4049295"/>
            <a:ext cx="1800000" cy="1800000"/>
            <a:chOff x="413648" y="1470382"/>
            <a:chExt cx="1720639" cy="1720639"/>
          </a:xfrm>
        </p:grpSpPr>
        <p:grpSp>
          <p:nvGrpSpPr>
            <p:cNvPr id="5" name="Group 4"/>
            <p:cNvGrpSpPr/>
            <p:nvPr/>
          </p:nvGrpSpPr>
          <p:grpSpPr>
            <a:xfrm>
              <a:off x="664776" y="1705200"/>
              <a:ext cx="1337281" cy="1207923"/>
              <a:chOff x="228600" y="1231800"/>
              <a:chExt cx="2362200" cy="2133700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381000" y="1600200"/>
                <a:ext cx="0" cy="146050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381000" y="1600200"/>
                <a:ext cx="990600" cy="30480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>
                <a:off x="1625600" y="2057400"/>
                <a:ext cx="812800" cy="49530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22" idx="3"/>
              </p:cNvCxnSpPr>
              <p:nvPr/>
            </p:nvCxnSpPr>
            <p:spPr>
              <a:xfrm flipV="1">
                <a:off x="685832" y="1905000"/>
                <a:ext cx="685768" cy="61606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endCxn id="24" idx="2"/>
              </p:cNvCxnSpPr>
              <p:nvPr/>
            </p:nvCxnSpPr>
            <p:spPr>
              <a:xfrm flipV="1">
                <a:off x="1219200" y="3105100"/>
                <a:ext cx="711500" cy="10800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endCxn id="23" idx="1"/>
              </p:cNvCxnSpPr>
              <p:nvPr/>
            </p:nvCxnSpPr>
            <p:spPr>
              <a:xfrm flipH="1" flipV="1">
                <a:off x="1854332" y="1523832"/>
                <a:ext cx="584068" cy="53356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25" idx="6"/>
                <a:endCxn id="23" idx="1"/>
              </p:cNvCxnSpPr>
              <p:nvPr/>
            </p:nvCxnSpPr>
            <p:spPr>
              <a:xfrm>
                <a:off x="1219800" y="1339800"/>
                <a:ext cx="634532" cy="18403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371600" y="1905000"/>
                <a:ext cx="254000" cy="64770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22" idx="0"/>
              </p:cNvCxnSpPr>
              <p:nvPr/>
            </p:nvCxnSpPr>
            <p:spPr>
              <a:xfrm>
                <a:off x="762200" y="2336700"/>
                <a:ext cx="457600" cy="87640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22" idx="2"/>
              </p:cNvCxnSpPr>
              <p:nvPr/>
            </p:nvCxnSpPr>
            <p:spPr>
              <a:xfrm>
                <a:off x="654200" y="2444700"/>
                <a:ext cx="971400" cy="10800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/>
              <p:cNvSpPr/>
              <p:nvPr/>
            </p:nvSpPr>
            <p:spPr>
              <a:xfrm>
                <a:off x="1219200" y="1752600"/>
                <a:ext cx="304800" cy="3048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2286000" y="1905000"/>
                <a:ext cx="304800" cy="3048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066800" y="3060700"/>
                <a:ext cx="304800" cy="3048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473200" y="2400300"/>
                <a:ext cx="304800" cy="3048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28600" y="2908300"/>
                <a:ext cx="304800" cy="3048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28600" y="1447800"/>
                <a:ext cx="304800" cy="3048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54200" y="2336700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822700" y="1492200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930700" y="2997100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003800" y="1231800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6" name="Oval 25"/>
            <p:cNvSpPr/>
            <p:nvPr/>
          </p:nvSpPr>
          <p:spPr>
            <a:xfrm>
              <a:off x="413648" y="1470382"/>
              <a:ext cx="1720639" cy="1720639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54" y="2819400"/>
            <a:ext cx="1037999" cy="891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458" y="2895528"/>
            <a:ext cx="1444142" cy="85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715000" y="6477000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600" dirty="0" smtClean="0">
                <a:latin typeface="Cambria" pitchFamily="18" charset="0"/>
              </a:rPr>
              <a:t>Photographs: D.S. Porto</a:t>
            </a:r>
            <a:endParaRPr lang="pt-BR" sz="1600" dirty="0">
              <a:latin typeface="Cambria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32178" y="6260068"/>
            <a:ext cx="372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 smtClean="0">
                <a:latin typeface="Arial" pitchFamily="34" charset="0"/>
                <a:cs typeface="Arial" pitchFamily="34" charset="0"/>
              </a:rPr>
              <a:t>gene regulatory networks (GRN)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4509830" y="4049295"/>
            <a:ext cx="1800000" cy="1800000"/>
            <a:chOff x="2379391" y="3886200"/>
            <a:chExt cx="1720639" cy="1720639"/>
          </a:xfrm>
        </p:grpSpPr>
        <p:sp>
          <p:nvSpPr>
            <p:cNvPr id="51" name="Oval 50"/>
            <p:cNvSpPr/>
            <p:nvPr/>
          </p:nvSpPr>
          <p:spPr>
            <a:xfrm>
              <a:off x="2379391" y="3886200"/>
              <a:ext cx="1720639" cy="1720639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2625160" y="4182158"/>
              <a:ext cx="1342640" cy="1146783"/>
              <a:chOff x="2625160" y="4182158"/>
              <a:chExt cx="1342640" cy="1146783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flipV="1">
                <a:off x="3288346" y="4234251"/>
                <a:ext cx="0" cy="277137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43" idx="2"/>
              </p:cNvCxnSpPr>
              <p:nvPr/>
            </p:nvCxnSpPr>
            <p:spPr>
              <a:xfrm flipH="1" flipV="1">
                <a:off x="2702528" y="5162429"/>
                <a:ext cx="402510" cy="80236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2736572" y="4770982"/>
                <a:ext cx="196027" cy="366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2716795" y="4329575"/>
                <a:ext cx="560795" cy="1725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3421384" y="4588404"/>
                <a:ext cx="460140" cy="28039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47" idx="3"/>
              </p:cNvCxnSpPr>
              <p:nvPr/>
            </p:nvCxnSpPr>
            <p:spPr>
              <a:xfrm flipV="1">
                <a:off x="2889366" y="4502128"/>
                <a:ext cx="388225" cy="348766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endCxn id="49" idx="2"/>
              </p:cNvCxnSpPr>
              <p:nvPr/>
            </p:nvCxnSpPr>
            <p:spPr>
              <a:xfrm flipV="1">
                <a:off x="3191314" y="5181524"/>
                <a:ext cx="402792" cy="61141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3277590" y="4502128"/>
                <a:ext cx="143794" cy="366674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47" idx="0"/>
              </p:cNvCxnSpPr>
              <p:nvPr/>
            </p:nvCxnSpPr>
            <p:spPr>
              <a:xfrm>
                <a:off x="2932599" y="4746520"/>
                <a:ext cx="259055" cy="496145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>
                <a:off x="2625160" y="4684706"/>
                <a:ext cx="172552" cy="17255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795248" y="4502128"/>
                <a:ext cx="172552" cy="172552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105038" y="5156389"/>
                <a:ext cx="172552" cy="17255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3335108" y="4782525"/>
                <a:ext cx="172552" cy="17255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630519" y="5070112"/>
                <a:ext cx="172552" cy="172552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630519" y="4243299"/>
                <a:ext cx="172552" cy="17255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871458" y="4746520"/>
                <a:ext cx="122281" cy="1222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594106" y="5120384"/>
                <a:ext cx="122281" cy="1222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227206" y="4447581"/>
                <a:ext cx="122281" cy="1222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3228329" y="4182158"/>
                <a:ext cx="122281" cy="1222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74" name="Up Arrow 73"/>
          <p:cNvSpPr/>
          <p:nvPr/>
        </p:nvSpPr>
        <p:spPr>
          <a:xfrm>
            <a:off x="2838717" y="1610896"/>
            <a:ext cx="524733" cy="1066800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Up Arrow 77"/>
          <p:cNvSpPr/>
          <p:nvPr/>
        </p:nvSpPr>
        <p:spPr>
          <a:xfrm>
            <a:off x="5146179" y="1610896"/>
            <a:ext cx="524733" cy="1066800"/>
          </a:xfrm>
          <a:prstGeom prst="up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TextBox 78"/>
          <p:cNvSpPr txBox="1"/>
          <p:nvPr/>
        </p:nvSpPr>
        <p:spPr>
          <a:xfrm>
            <a:off x="2441814" y="1066800"/>
            <a:ext cx="131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History 1</a:t>
            </a:r>
            <a:endParaRPr lang="pt-BR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750475" y="1066800"/>
            <a:ext cx="131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History 2</a:t>
            </a:r>
            <a:endParaRPr lang="pt-BR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7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Exploiting the Bayesian ”machinery” </a:t>
            </a:r>
            <a:endParaRPr lang="pt-BR" sz="3600" dirty="0"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3808" y="3886200"/>
            <a:ext cx="1720639" cy="1720639"/>
            <a:chOff x="413648" y="1470382"/>
            <a:chExt cx="1720639" cy="1720639"/>
          </a:xfrm>
        </p:grpSpPr>
        <p:grpSp>
          <p:nvGrpSpPr>
            <p:cNvPr id="5" name="Group 4"/>
            <p:cNvGrpSpPr/>
            <p:nvPr/>
          </p:nvGrpSpPr>
          <p:grpSpPr>
            <a:xfrm>
              <a:off x="664776" y="1705200"/>
              <a:ext cx="1337281" cy="1207923"/>
              <a:chOff x="228600" y="1231800"/>
              <a:chExt cx="2362200" cy="2133700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381000" y="1600200"/>
                <a:ext cx="0" cy="146050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381000" y="1600200"/>
                <a:ext cx="990600" cy="30480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>
                <a:off x="1625600" y="2057400"/>
                <a:ext cx="812800" cy="49530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22" idx="3"/>
              </p:cNvCxnSpPr>
              <p:nvPr/>
            </p:nvCxnSpPr>
            <p:spPr>
              <a:xfrm flipV="1">
                <a:off x="685832" y="1905000"/>
                <a:ext cx="685768" cy="61606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endCxn id="24" idx="2"/>
              </p:cNvCxnSpPr>
              <p:nvPr/>
            </p:nvCxnSpPr>
            <p:spPr>
              <a:xfrm flipV="1">
                <a:off x="1219200" y="3105100"/>
                <a:ext cx="711500" cy="10800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endCxn id="23" idx="1"/>
              </p:cNvCxnSpPr>
              <p:nvPr/>
            </p:nvCxnSpPr>
            <p:spPr>
              <a:xfrm flipH="1" flipV="1">
                <a:off x="1854332" y="1523832"/>
                <a:ext cx="584068" cy="53356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25" idx="6"/>
                <a:endCxn id="23" idx="1"/>
              </p:cNvCxnSpPr>
              <p:nvPr/>
            </p:nvCxnSpPr>
            <p:spPr>
              <a:xfrm>
                <a:off x="1219800" y="1339800"/>
                <a:ext cx="634532" cy="18403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371600" y="1905000"/>
                <a:ext cx="254000" cy="64770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22" idx="0"/>
              </p:cNvCxnSpPr>
              <p:nvPr/>
            </p:nvCxnSpPr>
            <p:spPr>
              <a:xfrm>
                <a:off x="762200" y="2336700"/>
                <a:ext cx="457600" cy="87640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22" idx="2"/>
              </p:cNvCxnSpPr>
              <p:nvPr/>
            </p:nvCxnSpPr>
            <p:spPr>
              <a:xfrm>
                <a:off x="654200" y="2444700"/>
                <a:ext cx="971400" cy="10800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/>
              <p:cNvSpPr/>
              <p:nvPr/>
            </p:nvSpPr>
            <p:spPr>
              <a:xfrm>
                <a:off x="1219200" y="1752600"/>
                <a:ext cx="304800" cy="3048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2286000" y="1905000"/>
                <a:ext cx="304800" cy="3048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066800" y="3060700"/>
                <a:ext cx="304800" cy="3048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473200" y="2400300"/>
                <a:ext cx="304800" cy="3048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28600" y="2908300"/>
                <a:ext cx="304800" cy="3048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28600" y="1447800"/>
                <a:ext cx="304800" cy="3048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54200" y="2336700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822700" y="1492200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930700" y="2997100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003800" y="1231800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6" name="Oval 25"/>
            <p:cNvSpPr/>
            <p:nvPr/>
          </p:nvSpPr>
          <p:spPr>
            <a:xfrm>
              <a:off x="413648" y="1470382"/>
              <a:ext cx="1720639" cy="1720639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01" y="2819400"/>
            <a:ext cx="1037999" cy="891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458" y="2895528"/>
            <a:ext cx="1444142" cy="85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6200" y="6519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 smtClean="0">
                <a:latin typeface="Cambria" pitchFamily="18" charset="0"/>
              </a:rPr>
              <a:t>Photographs: D.S. Porto</a:t>
            </a:r>
            <a:endParaRPr lang="pt-BR" sz="1600" dirty="0">
              <a:latin typeface="Cambria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3808" y="5867400"/>
            <a:ext cx="372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 smtClean="0">
                <a:latin typeface="Arial" pitchFamily="34" charset="0"/>
                <a:cs typeface="Arial" pitchFamily="34" charset="0"/>
              </a:rPr>
              <a:t>gene regulatory networks (GRN)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2379391" y="3886200"/>
            <a:ext cx="1720639" cy="1720639"/>
            <a:chOff x="2379391" y="3886200"/>
            <a:chExt cx="1720639" cy="1720639"/>
          </a:xfrm>
        </p:grpSpPr>
        <p:sp>
          <p:nvSpPr>
            <p:cNvPr id="51" name="Oval 50"/>
            <p:cNvSpPr/>
            <p:nvPr/>
          </p:nvSpPr>
          <p:spPr>
            <a:xfrm>
              <a:off x="2379391" y="3886200"/>
              <a:ext cx="1720639" cy="1720639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2625160" y="4182158"/>
              <a:ext cx="1342640" cy="1146783"/>
              <a:chOff x="2625160" y="4182158"/>
              <a:chExt cx="1342640" cy="1146783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flipV="1">
                <a:off x="3288346" y="4234251"/>
                <a:ext cx="0" cy="277137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43" idx="2"/>
              </p:cNvCxnSpPr>
              <p:nvPr/>
            </p:nvCxnSpPr>
            <p:spPr>
              <a:xfrm flipH="1" flipV="1">
                <a:off x="2702528" y="5162429"/>
                <a:ext cx="402510" cy="80236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2736572" y="4770982"/>
                <a:ext cx="196027" cy="366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2716795" y="4329575"/>
                <a:ext cx="560795" cy="17255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3421384" y="4588404"/>
                <a:ext cx="460140" cy="28039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47" idx="3"/>
              </p:cNvCxnSpPr>
              <p:nvPr/>
            </p:nvCxnSpPr>
            <p:spPr>
              <a:xfrm flipV="1">
                <a:off x="2889366" y="4502128"/>
                <a:ext cx="388225" cy="348766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endCxn id="49" idx="2"/>
              </p:cNvCxnSpPr>
              <p:nvPr/>
            </p:nvCxnSpPr>
            <p:spPr>
              <a:xfrm flipV="1">
                <a:off x="3191314" y="5181524"/>
                <a:ext cx="402792" cy="61141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3277590" y="4502128"/>
                <a:ext cx="143794" cy="366674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47" idx="0"/>
              </p:cNvCxnSpPr>
              <p:nvPr/>
            </p:nvCxnSpPr>
            <p:spPr>
              <a:xfrm>
                <a:off x="2932599" y="4746520"/>
                <a:ext cx="259055" cy="496145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>
                <a:off x="2625160" y="4684706"/>
                <a:ext cx="172552" cy="17255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795248" y="4502128"/>
                <a:ext cx="172552" cy="172552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105038" y="5156389"/>
                <a:ext cx="172552" cy="17255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3335108" y="4782525"/>
                <a:ext cx="172552" cy="17255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630519" y="5070112"/>
                <a:ext cx="172552" cy="172552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630519" y="4243299"/>
                <a:ext cx="172552" cy="17255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871458" y="4746520"/>
                <a:ext cx="122281" cy="1222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594106" y="5120384"/>
                <a:ext cx="122281" cy="1222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227206" y="4447581"/>
                <a:ext cx="122281" cy="1222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3228329" y="4182158"/>
                <a:ext cx="122281" cy="1222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1427202"/>
            <a:ext cx="4285959" cy="4973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4876800" y="6477000"/>
            <a:ext cx="4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400" dirty="0" smtClean="0">
                <a:latin typeface="Arial" pitchFamily="34" charset="0"/>
                <a:cs typeface="Arial" pitchFamily="34" charset="0"/>
              </a:rPr>
              <a:t>Serb &amp; Oakley (2005): Bioessays 27:1158-1166</a:t>
            </a:r>
            <a:endParaRPr lang="pt-BR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800598" y="1078468"/>
            <a:ext cx="4038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>
                <a:latin typeface="Arial" pitchFamily="34" charset="0"/>
                <a:cs typeface="Arial" pitchFamily="34" charset="0"/>
              </a:rPr>
              <a:t>e</a:t>
            </a:r>
            <a:r>
              <a:rPr lang="da-DK" b="1" dirty="0" smtClean="0">
                <a:latin typeface="Arial" pitchFamily="34" charset="0"/>
                <a:cs typeface="Arial" pitchFamily="34" charset="0"/>
              </a:rPr>
              <a:t>volutionary modules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Up Arrow 73"/>
          <p:cNvSpPr/>
          <p:nvPr/>
        </p:nvSpPr>
        <p:spPr>
          <a:xfrm>
            <a:off x="833364" y="1600200"/>
            <a:ext cx="524733" cy="1066800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Up Arrow 77"/>
          <p:cNvSpPr/>
          <p:nvPr/>
        </p:nvSpPr>
        <p:spPr>
          <a:xfrm>
            <a:off x="2860179" y="1600200"/>
            <a:ext cx="524733" cy="1066800"/>
          </a:xfrm>
          <a:prstGeom prst="up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TextBox 78"/>
          <p:cNvSpPr txBox="1"/>
          <p:nvPr/>
        </p:nvSpPr>
        <p:spPr>
          <a:xfrm>
            <a:off x="436461" y="1208504"/>
            <a:ext cx="131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History 1</a:t>
            </a:r>
            <a:endParaRPr lang="pt-BR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464475" y="1208504"/>
            <a:ext cx="131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History 2</a:t>
            </a:r>
            <a:endParaRPr lang="pt-BR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87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Exploiting the Bayesian ”machinery” </a:t>
            </a:r>
            <a:endParaRPr lang="pt-BR" sz="3600" dirty="0">
              <a:latin typeface="+mj-l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876800" y="6477000"/>
            <a:ext cx="4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400" dirty="0" smtClean="0">
                <a:latin typeface="Arial" pitchFamily="34" charset="0"/>
                <a:cs typeface="Arial" pitchFamily="34" charset="0"/>
              </a:rPr>
              <a:t>Serb &amp; Oakley (2005): Bioessays 27:1158-1166</a:t>
            </a:r>
            <a:endParaRPr lang="pt-BR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752600"/>
            <a:ext cx="3571875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352425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98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Bayesian Machinery: Information Theory</a:t>
            </a:r>
            <a:endParaRPr lang="pt-BR" sz="4000" dirty="0"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546" y="1219200"/>
            <a:ext cx="9128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 smtClean="0">
                <a:latin typeface="Cambria" pitchFamily="18" charset="0"/>
              </a:rPr>
              <a:t>Information Theory: </a:t>
            </a:r>
            <a:r>
              <a:rPr lang="da-DK" sz="2400" b="1" dirty="0" smtClean="0">
                <a:solidFill>
                  <a:srgbClr val="FF0000"/>
                </a:solidFill>
                <a:latin typeface="Cambria" pitchFamily="18" charset="0"/>
              </a:rPr>
              <a:t>Entropy</a:t>
            </a:r>
            <a:r>
              <a:rPr lang="da-DK" sz="2400" b="1" dirty="0" smtClean="0">
                <a:latin typeface="Cambria" pitchFamily="18" charset="0"/>
              </a:rPr>
              <a:t> </a:t>
            </a:r>
            <a:r>
              <a:rPr lang="da-DK" sz="2400" b="1" dirty="0">
                <a:latin typeface="Cambria" pitchFamily="18" charset="0"/>
              </a:rPr>
              <a:t>(</a:t>
            </a:r>
            <a:r>
              <a:rPr lang="da-DK" sz="2400" b="1" dirty="0" smtClean="0">
                <a:latin typeface="Cambria" pitchFamily="18" charset="0"/>
              </a:rPr>
              <a:t>Shannon 1948</a:t>
            </a:r>
            <a:r>
              <a:rPr lang="da-DK" sz="2400" b="1" dirty="0">
                <a:latin typeface="Cambria" pitchFamily="18" charset="0"/>
              </a:rPr>
              <a:t>)</a:t>
            </a:r>
            <a:endParaRPr lang="pt-BR" sz="2400" b="1" dirty="0">
              <a:latin typeface="Cambria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524000" y="2286000"/>
            <a:ext cx="5918654" cy="2788073"/>
            <a:chOff x="708984" y="2727678"/>
            <a:chExt cx="5918654" cy="2788073"/>
          </a:xfrm>
        </p:grpSpPr>
        <p:sp>
          <p:nvSpPr>
            <p:cNvPr id="7" name="Oval 6"/>
            <p:cNvSpPr/>
            <p:nvPr/>
          </p:nvSpPr>
          <p:spPr>
            <a:xfrm>
              <a:off x="1118301" y="3420833"/>
              <a:ext cx="340653" cy="338795"/>
            </a:xfrm>
            <a:prstGeom prst="ellipse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/>
            <p:cNvSpPr/>
            <p:nvPr/>
          </p:nvSpPr>
          <p:spPr>
            <a:xfrm>
              <a:off x="1501042" y="4040163"/>
              <a:ext cx="340653" cy="338795"/>
            </a:xfrm>
            <a:prstGeom prst="ellipse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/>
            <p:cNvSpPr/>
            <p:nvPr/>
          </p:nvSpPr>
          <p:spPr>
            <a:xfrm>
              <a:off x="1791258" y="3316953"/>
              <a:ext cx="340653" cy="338795"/>
            </a:xfrm>
            <a:prstGeom prst="ellipse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9"/>
            <p:cNvSpPr/>
            <p:nvPr/>
          </p:nvSpPr>
          <p:spPr>
            <a:xfrm>
              <a:off x="2279158" y="4546516"/>
              <a:ext cx="340653" cy="338795"/>
            </a:xfrm>
            <a:prstGeom prst="ellipse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/>
            <p:cNvSpPr/>
            <p:nvPr/>
          </p:nvSpPr>
          <p:spPr>
            <a:xfrm>
              <a:off x="837223" y="4576084"/>
              <a:ext cx="340653" cy="338795"/>
            </a:xfrm>
            <a:prstGeom prst="ellipse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/>
            <p:cNvSpPr/>
            <p:nvPr/>
          </p:nvSpPr>
          <p:spPr>
            <a:xfrm>
              <a:off x="1525643" y="4617424"/>
              <a:ext cx="340653" cy="338795"/>
            </a:xfrm>
            <a:prstGeom prst="ellipse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12"/>
            <p:cNvSpPr/>
            <p:nvPr/>
          </p:nvSpPr>
          <p:spPr>
            <a:xfrm>
              <a:off x="1362431" y="2727678"/>
              <a:ext cx="340653" cy="338795"/>
            </a:xfrm>
            <a:prstGeom prst="ellipse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Oval 13"/>
            <p:cNvSpPr/>
            <p:nvPr/>
          </p:nvSpPr>
          <p:spPr>
            <a:xfrm>
              <a:off x="708984" y="3915865"/>
              <a:ext cx="340653" cy="338795"/>
            </a:xfrm>
            <a:prstGeom prst="ellipse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14"/>
            <p:cNvSpPr/>
            <p:nvPr/>
          </p:nvSpPr>
          <p:spPr>
            <a:xfrm>
              <a:off x="2449484" y="3680192"/>
              <a:ext cx="340653" cy="338795"/>
            </a:xfrm>
            <a:prstGeom prst="ellipse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/>
            <p:cNvSpPr/>
            <p:nvPr/>
          </p:nvSpPr>
          <p:spPr>
            <a:xfrm>
              <a:off x="2279158" y="2835974"/>
              <a:ext cx="340653" cy="338795"/>
            </a:xfrm>
            <a:prstGeom prst="ellipse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Oval 16"/>
            <p:cNvSpPr/>
            <p:nvPr/>
          </p:nvSpPr>
          <p:spPr>
            <a:xfrm>
              <a:off x="1841695" y="5158935"/>
              <a:ext cx="340653" cy="338795"/>
            </a:xfrm>
            <a:prstGeom prst="ellipse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Oval 17"/>
            <p:cNvSpPr/>
            <p:nvPr/>
          </p:nvSpPr>
          <p:spPr>
            <a:xfrm>
              <a:off x="4955801" y="3438854"/>
              <a:ext cx="340653" cy="338795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Oval 18"/>
            <p:cNvSpPr/>
            <p:nvPr/>
          </p:nvSpPr>
          <p:spPr>
            <a:xfrm>
              <a:off x="5338542" y="4058184"/>
              <a:ext cx="340653" cy="338795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19"/>
            <p:cNvSpPr/>
            <p:nvPr/>
          </p:nvSpPr>
          <p:spPr>
            <a:xfrm>
              <a:off x="5628759" y="3334974"/>
              <a:ext cx="340653" cy="338795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Oval 20"/>
            <p:cNvSpPr/>
            <p:nvPr/>
          </p:nvSpPr>
          <p:spPr>
            <a:xfrm>
              <a:off x="6116659" y="4564537"/>
              <a:ext cx="340653" cy="338795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/>
            <p:cNvSpPr/>
            <p:nvPr/>
          </p:nvSpPr>
          <p:spPr>
            <a:xfrm>
              <a:off x="4674723" y="4594105"/>
              <a:ext cx="340653" cy="338795"/>
            </a:xfrm>
            <a:prstGeom prst="ellipse">
              <a:avLst/>
            </a:prstGeom>
            <a:solidFill>
              <a:srgbClr val="FF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Oval 22"/>
            <p:cNvSpPr/>
            <p:nvPr/>
          </p:nvSpPr>
          <p:spPr>
            <a:xfrm>
              <a:off x="5363144" y="4635445"/>
              <a:ext cx="340653" cy="338795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/>
            <p:nvPr/>
          </p:nvSpPr>
          <p:spPr>
            <a:xfrm>
              <a:off x="5199931" y="2745699"/>
              <a:ext cx="340653" cy="33879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/>
            <p:nvPr/>
          </p:nvSpPr>
          <p:spPr>
            <a:xfrm>
              <a:off x="4546484" y="3933885"/>
              <a:ext cx="340653" cy="33879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/>
            <p:cNvSpPr/>
            <p:nvPr/>
          </p:nvSpPr>
          <p:spPr>
            <a:xfrm>
              <a:off x="6286985" y="3698212"/>
              <a:ext cx="340653" cy="338795"/>
            </a:xfrm>
            <a:prstGeom prst="ellipse">
              <a:avLst/>
            </a:prstGeom>
            <a:solidFill>
              <a:srgbClr val="FF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Oval 26"/>
            <p:cNvSpPr/>
            <p:nvPr/>
          </p:nvSpPr>
          <p:spPr>
            <a:xfrm>
              <a:off x="6116659" y="2853995"/>
              <a:ext cx="340653" cy="338795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Oval 27"/>
            <p:cNvSpPr/>
            <p:nvPr/>
          </p:nvSpPr>
          <p:spPr>
            <a:xfrm>
              <a:off x="5679195" y="5176956"/>
              <a:ext cx="340653" cy="338795"/>
            </a:xfrm>
            <a:prstGeom prst="ellipse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375984" y="3969831"/>
              <a:ext cx="676157" cy="33309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151287" y="5401270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 smtClean="0">
                <a:latin typeface="Arial" pitchFamily="34" charset="0"/>
                <a:cs typeface="Arial" pitchFamily="34" charset="0"/>
              </a:rPr>
              <a:t>PRIOR</a:t>
            </a:r>
          </a:p>
          <a:p>
            <a:r>
              <a:rPr lang="da-DK" sz="2000" dirty="0" smtClean="0">
                <a:latin typeface="Arial" pitchFamily="34" charset="0"/>
                <a:cs typeface="Arial" pitchFamily="34" charset="0"/>
              </a:rPr>
              <a:t>1. more uncertainty</a:t>
            </a:r>
          </a:p>
          <a:p>
            <a:r>
              <a:rPr lang="da-DK" sz="2000" dirty="0" smtClean="0">
                <a:latin typeface="Arial" pitchFamily="34" charset="0"/>
                <a:cs typeface="Arial" pitchFamily="34" charset="0"/>
              </a:rPr>
              <a:t>2. higher entropy</a:t>
            </a:r>
          </a:p>
          <a:p>
            <a:r>
              <a:rPr lang="da-DK" sz="2000" dirty="0" smtClean="0">
                <a:latin typeface="Arial" pitchFamily="34" charset="0"/>
                <a:cs typeface="Arial" pitchFamily="34" charset="0"/>
              </a:rPr>
              <a:t>3. </a:t>
            </a:r>
            <a:r>
              <a:rPr lang="da-DK" sz="2000" dirty="0">
                <a:latin typeface="Arial" pitchFamily="34" charset="0"/>
                <a:cs typeface="Arial" pitchFamily="34" charset="0"/>
              </a:rPr>
              <a:t>e</a:t>
            </a:r>
            <a:r>
              <a:rPr lang="da-DK" sz="2000" dirty="0" smtClean="0">
                <a:latin typeface="Arial" pitchFamily="34" charset="0"/>
                <a:cs typeface="Arial" pitchFamily="34" charset="0"/>
              </a:rPr>
              <a:t>quiprobable outcomes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88137" y="5401270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 smtClean="0">
                <a:latin typeface="Arial" pitchFamily="34" charset="0"/>
                <a:cs typeface="Arial" pitchFamily="34" charset="0"/>
              </a:rPr>
              <a:t>POSTERIOR</a:t>
            </a:r>
          </a:p>
          <a:p>
            <a:r>
              <a:rPr lang="da-DK" sz="2000" dirty="0" smtClean="0">
                <a:latin typeface="Arial" pitchFamily="34" charset="0"/>
                <a:cs typeface="Arial" pitchFamily="34" charset="0"/>
              </a:rPr>
              <a:t>1. less uncertainty</a:t>
            </a:r>
          </a:p>
          <a:p>
            <a:r>
              <a:rPr lang="da-DK" sz="2000" dirty="0" smtClean="0">
                <a:latin typeface="Arial" pitchFamily="34" charset="0"/>
                <a:cs typeface="Arial" pitchFamily="34" charset="0"/>
              </a:rPr>
              <a:t>2. lower entropy</a:t>
            </a:r>
          </a:p>
          <a:p>
            <a:r>
              <a:rPr lang="da-DK" sz="2000" dirty="0" smtClean="0">
                <a:latin typeface="Arial" pitchFamily="34" charset="0"/>
                <a:cs typeface="Arial" pitchFamily="34" charset="0"/>
              </a:rPr>
              <a:t>3. unequal probability</a:t>
            </a:r>
          </a:p>
        </p:txBody>
      </p:sp>
    </p:spTree>
    <p:extLst>
      <p:ext uri="{BB962C8B-B14F-4D97-AF65-F5344CB8AC3E}">
        <p14:creationId xmlns:p14="http://schemas.microsoft.com/office/powerpoint/2010/main" val="26557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Bayesian Phylogenetic Information (BPI)</a:t>
            </a:r>
            <a:endParaRPr lang="pt-BR" sz="4000" dirty="0"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5911260" y="1295400"/>
            <a:ext cx="2908948" cy="5019021"/>
            <a:chOff x="5265211" y="10270775"/>
            <a:chExt cx="3420590" cy="5901797"/>
          </a:xfrm>
        </p:grpSpPr>
        <p:sp>
          <p:nvSpPr>
            <p:cNvPr id="5" name="TextBox 4"/>
            <p:cNvSpPr txBox="1"/>
            <p:nvPr/>
          </p:nvSpPr>
          <p:spPr>
            <a:xfrm>
              <a:off x="5374769" y="10349898"/>
              <a:ext cx="3060408" cy="76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b="1" dirty="0" smtClean="0">
                  <a:latin typeface="Arial" pitchFamily="34" charset="0"/>
                  <a:cs typeface="Arial" pitchFamily="34" charset="0"/>
                </a:rPr>
                <a:t>Information</a:t>
              </a:r>
            </a:p>
            <a:p>
              <a:pPr algn="ctr"/>
              <a:r>
                <a:rPr lang="da-DK" b="1" dirty="0" smtClean="0">
                  <a:latin typeface="Arial" pitchFamily="34" charset="0"/>
                  <a:cs typeface="Arial" pitchFamily="34" charset="0"/>
                </a:rPr>
                <a:t>(Lindley 1953)</a:t>
              </a:r>
              <a:endParaRPr lang="pt-BR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44963" y="11154829"/>
              <a:ext cx="2558848" cy="615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800" b="1" dirty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I</a:t>
              </a:r>
              <a:r>
                <a:rPr lang="da-DK" sz="2800" b="1" dirty="0">
                  <a:latin typeface="Arial" pitchFamily="34" charset="0"/>
                  <a:cs typeface="Arial" pitchFamily="34" charset="0"/>
                </a:rPr>
                <a:t> = </a:t>
              </a:r>
              <a:r>
                <a:rPr lang="da-DK" sz="28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H*</a:t>
              </a:r>
              <a:r>
                <a:rPr lang="da-DK" sz="2800" b="1" dirty="0">
                  <a:latin typeface="Arial" pitchFamily="34" charset="0"/>
                  <a:cs typeface="Arial" pitchFamily="34" charset="0"/>
                </a:rPr>
                <a:t> - </a:t>
              </a:r>
              <a:r>
                <a:rPr lang="da-DK" sz="28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H</a:t>
              </a:r>
              <a:endParaRPr lang="pt-BR" sz="28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3107" y="13559330"/>
              <a:ext cx="2430932" cy="821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ounded Rectangle 7"/>
            <p:cNvSpPr/>
            <p:nvPr/>
          </p:nvSpPr>
          <p:spPr>
            <a:xfrm>
              <a:off x="5374770" y="10270775"/>
              <a:ext cx="3060408" cy="1690476"/>
            </a:xfrm>
            <a:prstGeom prst="roundRect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65211" y="12409266"/>
              <a:ext cx="3420590" cy="542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PRIOR</a:t>
              </a:r>
              <a:endParaRPr lang="pt-BR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65211" y="14357658"/>
              <a:ext cx="3420590" cy="542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DATA</a:t>
              </a:r>
              <a:endParaRPr lang="pt-BR" sz="24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65211" y="15366148"/>
              <a:ext cx="3420590" cy="542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POSTERIOR</a:t>
              </a:r>
              <a:endParaRPr lang="pt-BR" sz="24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86821" y="12765320"/>
              <a:ext cx="126164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4500" b="1" dirty="0">
                  <a:latin typeface="Arial" pitchFamily="34" charset="0"/>
                  <a:cs typeface="Arial" pitchFamily="34" charset="0"/>
                </a:rPr>
                <a:t>+</a:t>
              </a:r>
              <a:endParaRPr lang="pt-BR" sz="45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55359" y="14649328"/>
              <a:ext cx="126164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4500" b="1" dirty="0">
                  <a:latin typeface="Arial" pitchFamily="34" charset="0"/>
                  <a:cs typeface="Arial" pitchFamily="34" charset="0"/>
                </a:rPr>
                <a:t>=</a:t>
              </a:r>
              <a:endParaRPr lang="pt-BR" sz="45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374770" y="12238294"/>
              <a:ext cx="3060408" cy="3934278"/>
            </a:xfrm>
            <a:prstGeom prst="roundRect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8" name="Picture 11" descr="C:\Users\Diego\Desktop\Poster\Figures\Figure1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76231"/>
            <a:ext cx="4495799" cy="270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C:\Users\Diego\Desktop\Poster\Figures\Figure1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4495800" cy="270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791200" y="6400800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600" dirty="0" smtClean="0">
                <a:latin typeface="Cambria" pitchFamily="18" charset="0"/>
              </a:rPr>
              <a:t>Photograph: D.S. Porto</a:t>
            </a:r>
            <a:endParaRPr lang="pt-BR" sz="16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7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61" y="2284223"/>
            <a:ext cx="7978078" cy="4116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62400" y="5581471"/>
            <a:ext cx="121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43000" y="2597168"/>
            <a:ext cx="6810829" cy="3127829"/>
            <a:chOff x="1143000" y="2463639"/>
            <a:chExt cx="6810829" cy="3127829"/>
          </a:xfrm>
        </p:grpSpPr>
        <p:grpSp>
          <p:nvGrpSpPr>
            <p:cNvPr id="9" name="Group 8"/>
            <p:cNvGrpSpPr/>
            <p:nvPr/>
          </p:nvGrpSpPr>
          <p:grpSpPr>
            <a:xfrm>
              <a:off x="1447800" y="2768439"/>
              <a:ext cx="6201229" cy="2569029"/>
              <a:chOff x="1447800" y="1988457"/>
              <a:chExt cx="6201229" cy="2569029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V="1">
                <a:off x="1447800" y="2598057"/>
                <a:ext cx="1828800" cy="44994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276600" y="2598057"/>
                <a:ext cx="2514600" cy="1095829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3276600" y="1988457"/>
                <a:ext cx="3276600" cy="6096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6553200" y="1988457"/>
                <a:ext cx="264886" cy="121194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5791200" y="3200400"/>
                <a:ext cx="1026886" cy="49348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818086" y="3200400"/>
                <a:ext cx="830943" cy="135708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1589314" y="3693886"/>
                <a:ext cx="4201886" cy="5588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447800" y="3048000"/>
                <a:ext cx="141514" cy="120468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V="1">
                <a:off x="1589314" y="2598057"/>
                <a:ext cx="1687286" cy="1603829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/>
            <p:cNvSpPr/>
            <p:nvPr/>
          </p:nvSpPr>
          <p:spPr>
            <a:xfrm>
              <a:off x="1143000" y="3523182"/>
              <a:ext cx="609600" cy="609600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/>
            <p:cNvSpPr/>
            <p:nvPr/>
          </p:nvSpPr>
          <p:spPr>
            <a:xfrm>
              <a:off x="2971800" y="3073239"/>
              <a:ext cx="609600" cy="609600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/>
            <p:cNvSpPr/>
            <p:nvPr/>
          </p:nvSpPr>
          <p:spPr>
            <a:xfrm>
              <a:off x="6248400" y="2463639"/>
              <a:ext cx="609600" cy="609600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12"/>
            <p:cNvSpPr/>
            <p:nvPr/>
          </p:nvSpPr>
          <p:spPr>
            <a:xfrm>
              <a:off x="5486400" y="4169068"/>
              <a:ext cx="609600" cy="609600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Oval 13"/>
            <p:cNvSpPr/>
            <p:nvPr/>
          </p:nvSpPr>
          <p:spPr>
            <a:xfrm>
              <a:off x="6513286" y="3675582"/>
              <a:ext cx="609600" cy="609600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14"/>
            <p:cNvSpPr/>
            <p:nvPr/>
          </p:nvSpPr>
          <p:spPr>
            <a:xfrm>
              <a:off x="1284514" y="4727868"/>
              <a:ext cx="609600" cy="609600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/>
            <p:cNvSpPr/>
            <p:nvPr/>
          </p:nvSpPr>
          <p:spPr>
            <a:xfrm>
              <a:off x="7344229" y="4981868"/>
              <a:ext cx="609600" cy="609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74"/>
          <a:stretch/>
        </p:blipFill>
        <p:spPr bwMode="auto">
          <a:xfrm>
            <a:off x="3481747" y="990600"/>
            <a:ext cx="2180506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715000" y="64008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i="1" dirty="0">
                <a:latin typeface="Cambria" pitchFamily="18" charset="0"/>
              </a:rPr>
              <a:t>Oxaea flavescens</a:t>
            </a:r>
            <a:r>
              <a:rPr lang="da-DK" dirty="0">
                <a:latin typeface="Cambria" pitchFamily="18" charset="0"/>
              </a:rPr>
              <a:t> Klug, 1807</a:t>
            </a:r>
            <a:endParaRPr lang="pt-BR" dirty="0">
              <a:latin typeface="Cambria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200" y="6400800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 smtClean="0">
                <a:latin typeface="Cambria" pitchFamily="18" charset="0"/>
              </a:rPr>
              <a:t>Photograph: E.A.B. Almeida</a:t>
            </a:r>
            <a:endParaRPr lang="pt-BR" sz="1600" dirty="0">
              <a:latin typeface="Cambria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What my interests are?</a:t>
            </a:r>
            <a:endParaRPr lang="pt-BR" sz="4000" dirty="0">
              <a:latin typeface="+mj-lt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93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Phylogenetic dissonance (= conflict)</a:t>
            </a:r>
            <a:endParaRPr lang="pt-BR" sz="4000" dirty="0"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770420"/>
              </p:ext>
            </p:extLst>
          </p:nvPr>
        </p:nvGraphicFramePr>
        <p:xfrm>
          <a:off x="76204" y="1143000"/>
          <a:ext cx="4571996" cy="12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636"/>
                <a:gridCol w="415636"/>
                <a:gridCol w="415636"/>
                <a:gridCol w="415636"/>
                <a:gridCol w="415636"/>
                <a:gridCol w="415636"/>
                <a:gridCol w="415636"/>
                <a:gridCol w="415636"/>
                <a:gridCol w="415636"/>
                <a:gridCol w="415636"/>
                <a:gridCol w="415636"/>
              </a:tblGrid>
              <a:tr h="252000">
                <a:tc>
                  <a:txBody>
                    <a:bodyPr/>
                    <a:lstStyle/>
                    <a:p>
                      <a:endParaRPr lang="pt-BR" sz="10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T1</a:t>
                      </a:r>
                      <a:endParaRPr lang="pt-BR" sz="10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T2</a:t>
                      </a:r>
                      <a:endParaRPr lang="pt-BR" sz="10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T3</a:t>
                      </a:r>
                      <a:endParaRPr lang="pt-BR" sz="10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T4</a:t>
                      </a:r>
                      <a:endParaRPr lang="pt-BR" sz="10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T5</a:t>
                      </a:r>
                      <a:endParaRPr lang="pt-BR" sz="10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T6</a:t>
                      </a:r>
                      <a:endParaRPr lang="pt-BR" sz="10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T7</a:t>
                      </a:r>
                      <a:endParaRPr lang="pt-BR" sz="10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T8</a:t>
                      </a:r>
                      <a:endParaRPr lang="pt-BR" sz="10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T9</a:t>
                      </a:r>
                      <a:endParaRPr lang="pt-BR" sz="10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T10</a:t>
                      </a:r>
                      <a:endParaRPr lang="pt-BR" sz="10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da-DK" sz="1000" b="1" dirty="0" smtClean="0">
                          <a:latin typeface="Arial" pitchFamily="34" charset="0"/>
                          <a:cs typeface="Arial" pitchFamily="34" charset="0"/>
                        </a:rPr>
                        <a:t>sp1</a:t>
                      </a:r>
                      <a:endParaRPr lang="pt-BR" sz="1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da-DK" sz="1000" b="1" dirty="0" smtClean="0">
                          <a:latin typeface="Arial" pitchFamily="34" charset="0"/>
                          <a:cs typeface="Arial" pitchFamily="34" charset="0"/>
                        </a:rPr>
                        <a:t>sp2</a:t>
                      </a:r>
                      <a:endParaRPr lang="pt-BR" sz="1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da-DK" sz="1000" b="1" dirty="0" smtClean="0">
                          <a:latin typeface="Arial" pitchFamily="34" charset="0"/>
                          <a:cs typeface="Arial" pitchFamily="34" charset="0"/>
                        </a:rPr>
                        <a:t>sp3</a:t>
                      </a:r>
                      <a:endParaRPr lang="pt-BR" sz="1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da-DK" sz="1000" b="1" dirty="0" smtClean="0">
                          <a:latin typeface="Arial" pitchFamily="34" charset="0"/>
                          <a:cs typeface="Arial" pitchFamily="34" charset="0"/>
                        </a:rPr>
                        <a:t>sp4</a:t>
                      </a:r>
                      <a:endParaRPr lang="pt-BR" sz="1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</a:tbl>
          </a:graphicData>
        </a:graphic>
      </p:graphicFrame>
      <p:sp>
        <p:nvSpPr>
          <p:cNvPr id="5" name="Snip Single Corner Rectangle 4"/>
          <p:cNvSpPr/>
          <p:nvPr/>
        </p:nvSpPr>
        <p:spPr>
          <a:xfrm>
            <a:off x="1060200" y="3762829"/>
            <a:ext cx="616200" cy="612000"/>
          </a:xfrm>
          <a:prstGeom prst="snip1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b="1" dirty="0" smtClean="0">
                <a:latin typeface="Arial" pitchFamily="34" charset="0"/>
                <a:cs typeface="Arial" pitchFamily="34" charset="0"/>
              </a:rPr>
              <a:t>F1</a:t>
            </a:r>
            <a:endParaRPr lang="pt-BR" sz="20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47732501"/>
              </p:ext>
            </p:extLst>
          </p:nvPr>
        </p:nvGraphicFramePr>
        <p:xfrm>
          <a:off x="292756" y="4753429"/>
          <a:ext cx="2069443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2153167456"/>
              </p:ext>
            </p:extLst>
          </p:nvPr>
        </p:nvGraphicFramePr>
        <p:xfrm>
          <a:off x="2334483" y="4679630"/>
          <a:ext cx="2286000" cy="175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974577423"/>
              </p:ext>
            </p:extLst>
          </p:nvPr>
        </p:nvGraphicFramePr>
        <p:xfrm>
          <a:off x="5604000" y="4524829"/>
          <a:ext cx="2514600" cy="190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00" y="2642580"/>
            <a:ext cx="1037999" cy="891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642580"/>
            <a:ext cx="1444142" cy="85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642580"/>
            <a:ext cx="1037999" cy="891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642580"/>
            <a:ext cx="1444142" cy="85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Plus 15"/>
          <p:cNvSpPr/>
          <p:nvPr/>
        </p:nvSpPr>
        <p:spPr>
          <a:xfrm>
            <a:off x="6481707" y="2762645"/>
            <a:ext cx="685800" cy="685800"/>
          </a:xfrm>
          <a:prstGeom prst="mathPlu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ounded Rectangle 17"/>
          <p:cNvSpPr/>
          <p:nvPr/>
        </p:nvSpPr>
        <p:spPr>
          <a:xfrm>
            <a:off x="457199" y="2543630"/>
            <a:ext cx="1740557" cy="3886200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ounded Rectangle 18"/>
          <p:cNvSpPr/>
          <p:nvPr/>
        </p:nvSpPr>
        <p:spPr>
          <a:xfrm>
            <a:off x="2334483" y="2543630"/>
            <a:ext cx="2237517" cy="3886200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nip Single Corner Rectangle 19"/>
          <p:cNvSpPr/>
          <p:nvPr/>
        </p:nvSpPr>
        <p:spPr>
          <a:xfrm>
            <a:off x="3117600" y="3762829"/>
            <a:ext cx="616200" cy="612000"/>
          </a:xfrm>
          <a:prstGeom prst="snip1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b="1" dirty="0" smtClean="0">
                <a:latin typeface="Arial" pitchFamily="34" charset="0"/>
                <a:cs typeface="Arial" pitchFamily="34" charset="0"/>
              </a:rPr>
              <a:t>F2</a:t>
            </a:r>
            <a:endParaRPr lang="pt-BR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Snip Single Corner Rectangle 20"/>
          <p:cNvSpPr/>
          <p:nvPr/>
        </p:nvSpPr>
        <p:spPr>
          <a:xfrm>
            <a:off x="6557600" y="3762829"/>
            <a:ext cx="616200" cy="612000"/>
          </a:xfrm>
          <a:prstGeom prst="snip1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b="1" dirty="0" smtClean="0">
                <a:latin typeface="Arial" pitchFamily="34" charset="0"/>
                <a:cs typeface="Arial" pitchFamily="34" charset="0"/>
              </a:rPr>
              <a:t>F3</a:t>
            </a:r>
            <a:endParaRPr lang="pt-BR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800600" y="2543630"/>
            <a:ext cx="4191000" cy="3886200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539522" y="4296229"/>
                <a:ext cx="237587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1" i="1" dirty="0" smtClean="0">
                          <a:solidFill>
                            <a:srgbClr val="FFC000"/>
                          </a:solidFill>
                          <a:latin typeface="Cambria Math"/>
                          <a:cs typeface="Arial" pitchFamily="34" charset="0"/>
                        </a:rPr>
                        <m:t>𝑯</m:t>
                      </m:r>
                      <m:r>
                        <a:rPr lang="da-DK" sz="2400" b="1" i="1" baseline="-25000" dirty="0" smtClean="0">
                          <a:solidFill>
                            <a:srgbClr val="FFC000"/>
                          </a:solidFill>
                          <a:latin typeface="Cambria Math"/>
                          <a:cs typeface="Arial" pitchFamily="34" charset="0"/>
                        </a:rPr>
                        <m:t>𝟑</m:t>
                      </m:r>
                      <m:r>
                        <a:rPr lang="da-DK" sz="2400" b="1" i="1" dirty="0" smtClean="0">
                          <a:solidFill>
                            <a:srgbClr val="FFC000"/>
                          </a:solidFill>
                          <a:latin typeface="Cambria Math"/>
                          <a:cs typeface="Arial" pitchFamily="34" charset="0"/>
                        </a:rPr>
                        <m:t> </m:t>
                      </m:r>
                      <m:r>
                        <a:rPr lang="da-DK" sz="2400" b="1" i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Arial" pitchFamily="34" charset="0"/>
                        </a:rPr>
                        <m:t>≥</m:t>
                      </m:r>
                      <m:f>
                        <m:fPr>
                          <m:ctrlPr>
                            <a:rPr lang="da-DK" sz="2400" b="1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da-DK" sz="2400" b="1" i="1" dirty="0" smtClean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𝑯</m:t>
                          </m:r>
                          <m:r>
                            <a:rPr lang="da-DK" sz="2400" b="1" i="1" baseline="-25000" dirty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𝟏</m:t>
                          </m:r>
                          <m:r>
                            <a:rPr lang="da-DK" sz="24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+</m:t>
                          </m:r>
                          <m:r>
                            <a:rPr lang="da-DK" sz="2400" b="1" i="1" dirty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𝑯</m:t>
                          </m:r>
                          <m:r>
                            <a:rPr lang="da-DK" sz="2400" b="1" i="1" baseline="-25000" dirty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𝟐</m:t>
                          </m:r>
                        </m:num>
                        <m:den>
                          <m:r>
                            <a:rPr lang="da-DK" sz="2400" b="1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pt-BR" sz="2400" b="1" dirty="0">
                  <a:solidFill>
                    <a:srgbClr val="FFC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522" y="4296229"/>
                <a:ext cx="2375878" cy="78380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050861" y="4446816"/>
                <a:ext cx="735155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1" i="1" dirty="0" smtClean="0">
                          <a:solidFill>
                            <a:srgbClr val="7030A0"/>
                          </a:solidFill>
                          <a:latin typeface="Cambria Math"/>
                          <a:cs typeface="Arial" pitchFamily="34" charset="0"/>
                        </a:rPr>
                        <m:t>𝑯</m:t>
                      </m:r>
                      <m:r>
                        <a:rPr lang="da-DK" sz="2400" b="1" i="1" baseline="-25000" dirty="0" smtClean="0">
                          <a:solidFill>
                            <a:srgbClr val="7030A0"/>
                          </a:solidFill>
                          <a:latin typeface="Cambria Math"/>
                          <a:cs typeface="Arial" pitchFamily="34" charset="0"/>
                        </a:rPr>
                        <m:t>𝟐</m:t>
                      </m:r>
                    </m:oMath>
                  </m:oMathPara>
                </a14:m>
                <a:endParaRPr lang="pt-BR" sz="2400" b="1" baseline="-25000" dirty="0">
                  <a:solidFill>
                    <a:srgbClr val="7030A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861" y="4446816"/>
                <a:ext cx="735155" cy="453137"/>
              </a:xfrm>
              <a:prstGeom prst="rect">
                <a:avLst/>
              </a:prstGeom>
              <a:blipFill rotWithShape="1">
                <a:blip r:embed="rId9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017445" y="4446816"/>
                <a:ext cx="735155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1" i="1" dirty="0" smtClean="0">
                          <a:solidFill>
                            <a:srgbClr val="00B050"/>
                          </a:solidFill>
                          <a:latin typeface="Cambria Math"/>
                          <a:cs typeface="Arial" pitchFamily="34" charset="0"/>
                        </a:rPr>
                        <m:t>𝑯</m:t>
                      </m:r>
                      <m:r>
                        <m:rPr>
                          <m:nor/>
                        </m:rPr>
                        <a:rPr lang="da-DK" sz="2400" b="1" i="0" baseline="-25000" dirty="0" smtClean="0">
                          <a:solidFill>
                            <a:srgbClr val="00B050"/>
                          </a:solidFill>
                          <a:latin typeface="Cambria Math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lang="pt-BR" sz="2400" b="1" baseline="-25000" dirty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45" y="4446816"/>
                <a:ext cx="735155" cy="453137"/>
              </a:xfrm>
              <a:prstGeom prst="rect">
                <a:avLst/>
              </a:prstGeom>
              <a:blipFill rotWithShape="1">
                <a:blip r:embed="rId10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76200" y="6519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 smtClean="0">
                <a:latin typeface="Cambria" pitchFamily="18" charset="0"/>
              </a:rPr>
              <a:t>Photographs: D.S. Porto</a:t>
            </a:r>
            <a:endParaRPr lang="pt-BR" sz="1600" dirty="0">
              <a:latin typeface="Cambria" pitchFamily="18" charset="0"/>
            </a:endParaRPr>
          </a:p>
        </p:txBody>
      </p:sp>
      <p:sp>
        <p:nvSpPr>
          <p:cNvPr id="24" name="Snip Single Corner Rectangle 23"/>
          <p:cNvSpPr/>
          <p:nvPr/>
        </p:nvSpPr>
        <p:spPr>
          <a:xfrm>
            <a:off x="5486400" y="1524000"/>
            <a:ext cx="616200" cy="612000"/>
          </a:xfrm>
          <a:prstGeom prst="snip1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b="1" dirty="0" smtClean="0">
                <a:latin typeface="Arial" pitchFamily="34" charset="0"/>
                <a:cs typeface="Arial" pitchFamily="34" charset="0"/>
              </a:rPr>
              <a:t>F1</a:t>
            </a:r>
            <a:endParaRPr lang="pt-BR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Snip Single Corner Rectangle 27"/>
          <p:cNvSpPr/>
          <p:nvPr/>
        </p:nvSpPr>
        <p:spPr>
          <a:xfrm>
            <a:off x="7543800" y="1524000"/>
            <a:ext cx="616200" cy="612000"/>
          </a:xfrm>
          <a:prstGeom prst="snip1Rect">
            <a:avLst/>
          </a:prstGeom>
          <a:solidFill>
            <a:srgbClr val="7030A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b="1" dirty="0" smtClean="0">
                <a:latin typeface="Arial" pitchFamily="34" charset="0"/>
                <a:cs typeface="Arial" pitchFamily="34" charset="0"/>
              </a:rPr>
              <a:t>F2</a:t>
            </a:r>
            <a:endParaRPr lang="pt-BR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Plus 28"/>
          <p:cNvSpPr/>
          <p:nvPr/>
        </p:nvSpPr>
        <p:spPr>
          <a:xfrm>
            <a:off x="6481707" y="1524000"/>
            <a:ext cx="685800" cy="685800"/>
          </a:xfrm>
          <a:prstGeom prst="mathPlu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57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044280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 dirty="0" smtClean="0">
                <a:latin typeface="+mj-lt"/>
              </a:rPr>
              <a:t>Applications: some examples</a:t>
            </a:r>
            <a:endParaRPr lang="pt-BR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57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Example I: information content</a:t>
            </a:r>
            <a:endParaRPr lang="pt-BR" sz="4000" dirty="0"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C:\Users\Diego\Dropbox\DiegoSassoPorto\Manuscritos\MS_BayesianInformation\Evolution\Poster\Figures\Figure5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32766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Diego\Dropbox\DiegoSassoPorto\Doutorado\PhD_Thesis\Chapter1\Figures\3_Trees\Figure_16\Badge_ST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76800" y="6477000"/>
            <a:ext cx="4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400" dirty="0" smtClean="0">
                <a:latin typeface="Arial" pitchFamily="34" charset="0"/>
                <a:cs typeface="Arial" pitchFamily="34" charset="0"/>
              </a:rPr>
              <a:t>Porto et al. (2020): Syst. Biol. </a:t>
            </a:r>
            <a:endParaRPr lang="pt-BR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62400" y="1383268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 smtClean="0">
                <a:latin typeface="Arial" pitchFamily="34" charset="0"/>
                <a:cs typeface="Arial" pitchFamily="34" charset="0"/>
              </a:rPr>
              <a:t>anatomical partitions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03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iego\Dropbox\DiegoSassoPorto\Manuscritos\MS_BayesianInformation\Proof\Figure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14338" y="6477000"/>
            <a:ext cx="531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 smtClean="0">
                <a:latin typeface="Arial" pitchFamily="34" charset="0"/>
                <a:cs typeface="Arial" pitchFamily="34" charset="0"/>
              </a:rPr>
              <a:t>”structure trees”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Example II: conflict among partitions</a:t>
            </a:r>
            <a:endParaRPr lang="pt-BR" sz="4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6477000"/>
            <a:ext cx="4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400" dirty="0" smtClean="0">
                <a:latin typeface="Arial" pitchFamily="34" charset="0"/>
                <a:cs typeface="Arial" pitchFamily="34" charset="0"/>
              </a:rPr>
              <a:t>Porto et al. (2020): Syst. Biol. </a:t>
            </a:r>
            <a:endParaRPr lang="pt-BR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0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76800" y="6477000"/>
            <a:ext cx="4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400" dirty="0" smtClean="0">
                <a:latin typeface="Arial" pitchFamily="34" charset="0"/>
                <a:cs typeface="Arial" pitchFamily="34" charset="0"/>
              </a:rPr>
              <a:t>Porto et al. (2020): Syst. Biol. </a:t>
            </a:r>
            <a:endParaRPr lang="pt-BR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C:\Users\Diego\Dropbox\DiegoSassoPorto\Manuscritos\MS_BayesianInformation\Proof\Figure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54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Diego\Dropbox\DiegoSassoPorto\Manuscritos\MS_BayesianInformation\Evolution\Poster\Figures\Figure5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0" t="68819"/>
          <a:stretch/>
        </p:blipFill>
        <p:spPr bwMode="auto">
          <a:xfrm>
            <a:off x="5577800" y="4724400"/>
            <a:ext cx="3571195" cy="17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iego\Dropbox\DiegoSassoPorto\Manuscritos\MS_BayesianInformation\Proof\Figure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397" y="1588532"/>
            <a:ext cx="3725603" cy="260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2400" y="6477000"/>
            <a:ext cx="531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 smtClean="0">
                <a:latin typeface="Arial" pitchFamily="34" charset="0"/>
                <a:cs typeface="Arial" pitchFamily="34" charset="0"/>
              </a:rPr>
              <a:t>”structure trees”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67725" y="1219200"/>
            <a:ext cx="3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>
                <a:latin typeface="Arial" pitchFamily="34" charset="0"/>
                <a:cs typeface="Arial" pitchFamily="34" charset="0"/>
              </a:rPr>
              <a:t>s</a:t>
            </a:r>
            <a:r>
              <a:rPr lang="da-DK" b="1" dirty="0" smtClean="0">
                <a:latin typeface="Arial" pitchFamily="34" charset="0"/>
                <a:cs typeface="Arial" pitchFamily="34" charset="0"/>
              </a:rPr>
              <a:t>pecies tree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Example II: conflict among partitions</a:t>
            </a:r>
            <a:endParaRPr lang="pt-BR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276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Example III: </a:t>
            </a:r>
            <a:r>
              <a:rPr lang="da-DK" sz="3600" dirty="0" smtClean="0">
                <a:latin typeface="+mj-lt"/>
              </a:rPr>
              <a:t>address evolutionary hypotheses</a:t>
            </a:r>
            <a:endParaRPr lang="pt-BR" sz="3600" dirty="0">
              <a:latin typeface="+mj-lt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1" y="1295400"/>
            <a:ext cx="1037999" cy="891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413" y="1343421"/>
            <a:ext cx="1450387" cy="795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4021822"/>
            <a:ext cx="990600" cy="104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858" y="4115907"/>
            <a:ext cx="1444142" cy="85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510335"/>
            <a:ext cx="1450387" cy="795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860825080"/>
              </p:ext>
            </p:extLst>
          </p:nvPr>
        </p:nvGraphicFramePr>
        <p:xfrm>
          <a:off x="838200" y="4777221"/>
          <a:ext cx="2069443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223657"/>
            <a:ext cx="1655868" cy="555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4183329"/>
            <a:ext cx="1215542" cy="717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3515886247"/>
              </p:ext>
            </p:extLst>
          </p:nvPr>
        </p:nvGraphicFramePr>
        <p:xfrm>
          <a:off x="838200" y="2001139"/>
          <a:ext cx="2069443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5" name="Rounded Rectangle 14"/>
          <p:cNvSpPr/>
          <p:nvPr/>
        </p:nvSpPr>
        <p:spPr>
          <a:xfrm>
            <a:off x="374897" y="1177678"/>
            <a:ext cx="3118180" cy="2556122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ounded Rectangle 15"/>
          <p:cNvSpPr/>
          <p:nvPr/>
        </p:nvSpPr>
        <p:spPr>
          <a:xfrm>
            <a:off x="374897" y="3918857"/>
            <a:ext cx="3118180" cy="2556122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3560755661"/>
              </p:ext>
            </p:extLst>
          </p:nvPr>
        </p:nvGraphicFramePr>
        <p:xfrm>
          <a:off x="5257800" y="2514599"/>
          <a:ext cx="2666999" cy="1162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0" name="Rounded Rectangle 19"/>
          <p:cNvSpPr/>
          <p:nvPr/>
        </p:nvSpPr>
        <p:spPr>
          <a:xfrm>
            <a:off x="5072897" y="1177678"/>
            <a:ext cx="3118180" cy="2556122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ounded Rectangle 20"/>
          <p:cNvSpPr/>
          <p:nvPr/>
        </p:nvSpPr>
        <p:spPr>
          <a:xfrm>
            <a:off x="5029200" y="3886200"/>
            <a:ext cx="3118180" cy="2556122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680" y="1549629"/>
            <a:ext cx="1215542" cy="717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3" name="Chart 22"/>
          <p:cNvGraphicFramePr/>
          <p:nvPr>
            <p:extLst>
              <p:ext uri="{D42A27DB-BD31-4B8C-83A1-F6EECF244321}">
                <p14:modId xmlns:p14="http://schemas.microsoft.com/office/powerpoint/2010/main" val="1529658316"/>
              </p:ext>
            </p:extLst>
          </p:nvPr>
        </p:nvGraphicFramePr>
        <p:xfrm>
          <a:off x="5257800" y="5290682"/>
          <a:ext cx="2666999" cy="1162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436461" y="2286000"/>
            <a:ext cx="131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Anatomy1</a:t>
            </a:r>
            <a:endParaRPr lang="pt-BR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4897" y="5114845"/>
            <a:ext cx="131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Anatomy2</a:t>
            </a:r>
            <a:endParaRPr lang="pt-BR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05400" y="2305941"/>
            <a:ext cx="131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Function1</a:t>
            </a:r>
            <a:endParaRPr lang="pt-BR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29200" y="5114845"/>
            <a:ext cx="131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Function2</a:t>
            </a:r>
            <a:endParaRPr lang="pt-BR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26730" y="2684439"/>
            <a:ext cx="601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D1</a:t>
            </a:r>
            <a:endParaRPr lang="pt-BR" sz="2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26729" y="5490841"/>
            <a:ext cx="601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D2</a:t>
            </a:r>
            <a:endParaRPr lang="pt-BR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05048" y="2590800"/>
            <a:ext cx="601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D1</a:t>
            </a:r>
            <a:endParaRPr lang="pt-BR" sz="24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26077" y="5299511"/>
            <a:ext cx="601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D2</a:t>
            </a:r>
            <a:endParaRPr lang="pt-BR" sz="2400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Multiply 1"/>
          <p:cNvSpPr/>
          <p:nvPr/>
        </p:nvSpPr>
        <p:spPr>
          <a:xfrm>
            <a:off x="3962400" y="1987068"/>
            <a:ext cx="685800" cy="1007077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Multiply 31"/>
          <p:cNvSpPr/>
          <p:nvPr/>
        </p:nvSpPr>
        <p:spPr>
          <a:xfrm>
            <a:off x="3962400" y="4660722"/>
            <a:ext cx="685800" cy="1007077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extBox 32"/>
          <p:cNvSpPr txBox="1"/>
          <p:nvPr/>
        </p:nvSpPr>
        <p:spPr>
          <a:xfrm>
            <a:off x="76200" y="6519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 smtClean="0">
                <a:latin typeface="Cambria" pitchFamily="18" charset="0"/>
              </a:rPr>
              <a:t>Photographs: D.S. Porto</a:t>
            </a:r>
            <a:endParaRPr lang="pt-BR" sz="16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7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Overview</a:t>
            </a:r>
            <a:endParaRPr lang="pt-BR" sz="4000" dirty="0"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8600" y="10668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 sz="3200" dirty="0" smtClean="0"/>
          </a:p>
          <a:p>
            <a:endParaRPr lang="da-DK" sz="3200" dirty="0" smtClean="0"/>
          </a:p>
          <a:p>
            <a:r>
              <a:rPr lang="da-DK" sz="3200" dirty="0" smtClean="0"/>
              <a:t>1. Morphological data in Bayesian analyses.</a:t>
            </a:r>
          </a:p>
          <a:p>
            <a:endParaRPr lang="da-DK" sz="3200" dirty="0" smtClean="0"/>
          </a:p>
          <a:p>
            <a:endParaRPr lang="da-DK" sz="3200" dirty="0" smtClean="0"/>
          </a:p>
          <a:p>
            <a:r>
              <a:rPr lang="da-DK" sz="3200" dirty="0" smtClean="0"/>
              <a:t>2. Extensions and additions to Mk model.</a:t>
            </a:r>
          </a:p>
          <a:p>
            <a:endParaRPr lang="da-DK" sz="3200" dirty="0" smtClean="0"/>
          </a:p>
          <a:p>
            <a:endParaRPr lang="da-DK" sz="3200" dirty="0"/>
          </a:p>
          <a:p>
            <a:r>
              <a:rPr lang="da-DK" sz="3200" dirty="0" smtClean="0"/>
              <a:t>3. Exploiting the Bayesian ”machinery” to answer questions about morphological evolution.</a:t>
            </a:r>
          </a:p>
        </p:txBody>
      </p:sp>
    </p:spTree>
    <p:extLst>
      <p:ext uri="{BB962C8B-B14F-4D97-AF65-F5344CB8AC3E}">
        <p14:creationId xmlns:p14="http://schemas.microsoft.com/office/powerpoint/2010/main" val="26557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3044280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000" dirty="0"/>
              <a:t>Morphological data in Bayesian analyses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98319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Particulars of morphological data</a:t>
            </a:r>
            <a:endParaRPr lang="pt-BR" sz="4000" dirty="0"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8600" y="1066800"/>
            <a:ext cx="426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da-DK" altLang="en-US" sz="3200" u="sng" dirty="0" smtClean="0"/>
              <a:t>DNA</a:t>
            </a:r>
            <a:r>
              <a:rPr lang="x-none" altLang="en-US" sz="3200" smtClean="0"/>
              <a:t>:</a:t>
            </a:r>
            <a:endParaRPr lang="da-DK" altLang="en-US" sz="3200" dirty="0" smtClean="0"/>
          </a:p>
          <a:p>
            <a:pPr>
              <a:lnSpc>
                <a:spcPct val="125000"/>
              </a:lnSpc>
            </a:pPr>
            <a:r>
              <a:rPr lang="da-DK" altLang="en-US" sz="2800" dirty="0" smtClean="0"/>
              <a:t>1. Only 4 bases</a:t>
            </a:r>
          </a:p>
          <a:p>
            <a:pPr>
              <a:lnSpc>
                <a:spcPct val="125000"/>
              </a:lnSpc>
            </a:pPr>
            <a:r>
              <a:rPr lang="da-DK" altLang="en-US" sz="2800" dirty="0" smtClean="0"/>
              <a:t>2. Meaning across sites</a:t>
            </a:r>
          </a:p>
          <a:p>
            <a:pPr>
              <a:lnSpc>
                <a:spcPct val="125000"/>
              </a:lnSpc>
            </a:pPr>
            <a:r>
              <a:rPr lang="da-DK" altLang="en-US" sz="2800" dirty="0" smtClean="0"/>
              <a:t>3. Homology: alignment</a:t>
            </a:r>
          </a:p>
          <a:p>
            <a:pPr>
              <a:lnSpc>
                <a:spcPct val="125000"/>
              </a:lnSpc>
            </a:pPr>
            <a:r>
              <a:rPr lang="da-DK" altLang="en-US" sz="2800" dirty="0" smtClean="0"/>
              <a:t>4. Discrete</a:t>
            </a:r>
            <a:endParaRPr lang="x-none" alt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4572000" y="1066800"/>
            <a:ext cx="4251960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da-DK" altLang="en-US" sz="3200" u="sng" dirty="0" smtClean="0"/>
              <a:t>Morphology</a:t>
            </a:r>
            <a:r>
              <a:rPr lang="x-none" altLang="en-US" sz="3200" smtClean="0"/>
              <a:t>:</a:t>
            </a:r>
            <a:endParaRPr lang="da-DK" altLang="en-US" sz="3200" dirty="0" smtClean="0"/>
          </a:p>
          <a:p>
            <a:pPr>
              <a:lnSpc>
                <a:spcPct val="125000"/>
              </a:lnSpc>
            </a:pPr>
            <a:r>
              <a:rPr lang="da-DK" altLang="en-US" sz="2800" dirty="0" smtClean="0"/>
              <a:t>1. N states</a:t>
            </a:r>
          </a:p>
          <a:p>
            <a:pPr>
              <a:lnSpc>
                <a:spcPct val="125000"/>
              </a:lnSpc>
            </a:pPr>
            <a:r>
              <a:rPr lang="da-DK" altLang="en-US" sz="2800" dirty="0" smtClean="0"/>
              <a:t>2. No meaning across chars</a:t>
            </a:r>
          </a:p>
          <a:p>
            <a:pPr>
              <a:lnSpc>
                <a:spcPct val="125000"/>
              </a:lnSpc>
            </a:pPr>
            <a:r>
              <a:rPr lang="da-DK" altLang="en-US" sz="2800" dirty="0" smtClean="0"/>
              <a:t>3. Homology: expertise</a:t>
            </a:r>
          </a:p>
          <a:p>
            <a:pPr>
              <a:lnSpc>
                <a:spcPct val="125000"/>
              </a:lnSpc>
            </a:pPr>
            <a:r>
              <a:rPr lang="da-DK" altLang="en-US" sz="2800" dirty="0" smtClean="0"/>
              <a:t>4.1. Discrete:</a:t>
            </a:r>
          </a:p>
          <a:p>
            <a:pPr>
              <a:lnSpc>
                <a:spcPct val="125000"/>
              </a:lnSpc>
            </a:pPr>
            <a:r>
              <a:rPr lang="da-DK" altLang="en-US" sz="2800" dirty="0"/>
              <a:t>	</a:t>
            </a:r>
            <a:r>
              <a:rPr lang="da-DK" altLang="en-US" sz="2800" dirty="0" smtClean="0"/>
              <a:t>- binary/multistate</a:t>
            </a:r>
          </a:p>
          <a:p>
            <a:pPr>
              <a:lnSpc>
                <a:spcPct val="125000"/>
              </a:lnSpc>
            </a:pPr>
            <a:r>
              <a:rPr lang="da-DK" altLang="en-US" sz="2800" dirty="0"/>
              <a:t>	</a:t>
            </a:r>
            <a:r>
              <a:rPr lang="da-DK" altLang="en-US" sz="2800" dirty="0" smtClean="0"/>
              <a:t>- absence/presence</a:t>
            </a:r>
          </a:p>
          <a:p>
            <a:pPr>
              <a:lnSpc>
                <a:spcPct val="125000"/>
              </a:lnSpc>
            </a:pPr>
            <a:r>
              <a:rPr lang="da-DK" altLang="en-US" sz="2800" dirty="0"/>
              <a:t>	</a:t>
            </a:r>
            <a:r>
              <a:rPr lang="da-DK" altLang="en-US" sz="2800" dirty="0" smtClean="0"/>
              <a:t>- qualities</a:t>
            </a:r>
          </a:p>
          <a:p>
            <a:pPr>
              <a:lnSpc>
                <a:spcPct val="125000"/>
              </a:lnSpc>
            </a:pPr>
            <a:r>
              <a:rPr lang="da-DK" altLang="en-US" sz="2800" dirty="0" smtClean="0"/>
              <a:t>4.2. Continuous:</a:t>
            </a:r>
          </a:p>
          <a:p>
            <a:pPr>
              <a:lnSpc>
                <a:spcPct val="125000"/>
              </a:lnSpc>
            </a:pPr>
            <a:r>
              <a:rPr lang="da-DK" altLang="en-US" sz="2800" dirty="0" smtClean="0"/>
              <a:t> 	- raw/ratios</a:t>
            </a:r>
            <a:endParaRPr lang="x-none" altLang="en-US" sz="2800"/>
          </a:p>
        </p:txBody>
      </p:sp>
    </p:spTree>
    <p:extLst>
      <p:ext uri="{BB962C8B-B14F-4D97-AF65-F5344CB8AC3E}">
        <p14:creationId xmlns:p14="http://schemas.microsoft.com/office/powerpoint/2010/main" val="26557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The ”pieces” of a Bayesian analysis </a:t>
            </a:r>
            <a:endParaRPr lang="pt-BR" sz="4000" dirty="0"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03120" y="241200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2880" y="2150390"/>
            <a:ext cx="1874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b="1" dirty="0" smtClean="0">
                <a:latin typeface="Arial" pitchFamily="34" charset="0"/>
                <a:cs typeface="Arial" pitchFamily="34" charset="0"/>
              </a:rPr>
              <a:t>Pr(</a:t>
            </a:r>
            <a:r>
              <a:rPr lang="da-DK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lang="pt-BR" sz="2800" b="1" dirty="0" smtClean="0">
                <a:latin typeface="Arial" pitchFamily="34" charset="0"/>
                <a:cs typeface="Arial" pitchFamily="34" charset="0"/>
              </a:rPr>
              <a:t>|D</a:t>
            </a:r>
            <a:r>
              <a:rPr lang="da-DK" sz="2800" b="1" dirty="0" smtClean="0">
                <a:latin typeface="Arial" pitchFamily="34" charset="0"/>
                <a:cs typeface="Arial" pitchFamily="34" charset="0"/>
              </a:rPr>
              <a:t>) =</a:t>
            </a:r>
            <a:endParaRPr lang="pt-BR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120" y="16500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 smtClean="0">
                <a:latin typeface="Arial" pitchFamily="34" charset="0"/>
                <a:cs typeface="Arial" pitchFamily="34" charset="0"/>
              </a:rPr>
              <a:t>Pr(D</a:t>
            </a:r>
            <a:r>
              <a:rPr lang="pt-BR" sz="2800" b="1" dirty="0" smtClean="0">
                <a:latin typeface="Arial" pitchFamily="34" charset="0"/>
                <a:cs typeface="Arial" pitchFamily="34" charset="0"/>
              </a:rPr>
              <a:t>|M</a:t>
            </a:r>
            <a:r>
              <a:rPr lang="da-DK" sz="2800" b="1" dirty="0" smtClean="0">
                <a:latin typeface="Arial" pitchFamily="34" charset="0"/>
                <a:cs typeface="Arial" pitchFamily="34" charset="0"/>
              </a:rPr>
              <a:t>) Pr(M)</a:t>
            </a:r>
            <a:endParaRPr lang="pt-BR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3120" y="26507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 smtClean="0">
                <a:latin typeface="Arial" pitchFamily="34" charset="0"/>
                <a:cs typeface="Arial" pitchFamily="34" charset="0"/>
              </a:rPr>
              <a:t>Pr(D)</a:t>
            </a:r>
            <a:endParaRPr lang="pt-BR" sz="28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14400" y="2650780"/>
            <a:ext cx="0" cy="1285220"/>
          </a:xfrm>
          <a:prstGeom prst="line">
            <a:avLst/>
          </a:prstGeom>
          <a:ln w="38100" cap="rnd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7200" y="4013450"/>
            <a:ext cx="96012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l-GR" sz="4400" b="1" dirty="0" smtClean="0">
                <a:latin typeface="Arial" pitchFamily="34" charset="0"/>
                <a:cs typeface="Arial" pitchFamily="34" charset="0"/>
              </a:rPr>
              <a:t>Ψ</a:t>
            </a:r>
            <a:endParaRPr lang="da-DK" sz="440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l-GR" sz="44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ϴ</a:t>
            </a:r>
            <a:endParaRPr lang="pt-BR" sz="4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82880" y="2031000"/>
            <a:ext cx="1417320" cy="762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234441" y="5079000"/>
            <a:ext cx="1630679" cy="0"/>
          </a:xfrm>
          <a:prstGeom prst="line">
            <a:avLst/>
          </a:prstGeom>
          <a:ln w="38100" cap="rnd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71417"/>
              </p:ext>
            </p:extLst>
          </p:nvPr>
        </p:nvGraphicFramePr>
        <p:xfrm>
          <a:off x="2674620" y="3710972"/>
          <a:ext cx="2160000" cy="21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0000"/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0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1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0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400" dirty="0"/>
                    </a:p>
                  </a:txBody>
                  <a:tcPr anchor="ctr"/>
                </a:tc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1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2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Rounded Rectangle 18"/>
          <p:cNvSpPr/>
          <p:nvPr/>
        </p:nvSpPr>
        <p:spPr>
          <a:xfrm>
            <a:off x="2651760" y="2564400"/>
            <a:ext cx="1417320" cy="7620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ounded Rectangle 19"/>
          <p:cNvSpPr/>
          <p:nvPr/>
        </p:nvSpPr>
        <p:spPr>
          <a:xfrm>
            <a:off x="3581400" y="1530610"/>
            <a:ext cx="1036320" cy="76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ounded Rectangle 20"/>
          <p:cNvSpPr/>
          <p:nvPr/>
        </p:nvSpPr>
        <p:spPr>
          <a:xfrm>
            <a:off x="2209800" y="1530610"/>
            <a:ext cx="1310640" cy="762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1"/>
          <p:cNvSpPr txBox="1"/>
          <p:nvPr/>
        </p:nvSpPr>
        <p:spPr>
          <a:xfrm>
            <a:off x="182880" y="154332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posterior</a:t>
            </a:r>
            <a:endParaRPr lang="pt-BR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81400" y="1146038"/>
            <a:ext cx="103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prior</a:t>
            </a:r>
            <a:endParaRPr lang="pt-BR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74620" y="33264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marginal</a:t>
            </a:r>
            <a:endParaRPr lang="pt-BR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79320" y="114603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likelihood</a:t>
            </a:r>
            <a:endParaRPr lang="pt-BR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401" y="4736725"/>
            <a:ext cx="1037999" cy="891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Up Arrow 26"/>
          <p:cNvSpPr/>
          <p:nvPr/>
        </p:nvSpPr>
        <p:spPr>
          <a:xfrm>
            <a:off x="6699086" y="3505200"/>
            <a:ext cx="262367" cy="1066800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extBox 27"/>
          <p:cNvSpPr txBox="1"/>
          <p:nvPr/>
        </p:nvSpPr>
        <p:spPr>
          <a:xfrm>
            <a:off x="5486400" y="2819400"/>
            <a:ext cx="26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0 0 1 0 1 1 0 1 1 1 </a:t>
            </a:r>
            <a:endParaRPr lang="pt-BR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4933950" y="3657600"/>
            <a:ext cx="1085850" cy="1383268"/>
          </a:xfrm>
          <a:prstGeom prst="line">
            <a:avLst/>
          </a:prstGeom>
          <a:ln w="38100" cap="rnd">
            <a:solidFill>
              <a:srgbClr val="FFC0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759880" y="2133600"/>
            <a:ext cx="20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observations</a:t>
            </a:r>
            <a:endParaRPr lang="pt-BR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759880" y="2590800"/>
            <a:ext cx="2088720" cy="762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extBox 34"/>
          <p:cNvSpPr txBox="1"/>
          <p:nvPr/>
        </p:nvSpPr>
        <p:spPr>
          <a:xfrm>
            <a:off x="6248400" y="5791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”reality”</a:t>
            </a:r>
            <a:endParaRPr lang="pt-BR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7600" y="5936159"/>
            <a:ext cx="96012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a-DK" sz="44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Q</a:t>
            </a:r>
            <a:endParaRPr lang="pt-BR" sz="4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248400" y="4648200"/>
            <a:ext cx="1219200" cy="107796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extBox 37"/>
          <p:cNvSpPr txBox="1"/>
          <p:nvPr/>
        </p:nvSpPr>
        <p:spPr>
          <a:xfrm>
            <a:off x="5715000" y="6477000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600" dirty="0" smtClean="0">
                <a:latin typeface="Cambria" pitchFamily="18" charset="0"/>
              </a:rPr>
              <a:t>Photograph: D.S. Porto</a:t>
            </a:r>
            <a:endParaRPr lang="pt-BR" sz="16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7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Bayesian Inference X Parsimony</a:t>
            </a:r>
            <a:endParaRPr lang="pt-BR" sz="4000" dirty="0"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8600" y="1066800"/>
            <a:ext cx="4267200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da-DK" altLang="en-US" sz="3200" u="sng" dirty="0" smtClean="0"/>
              <a:t>Bayesian Inference</a:t>
            </a:r>
            <a:r>
              <a:rPr lang="x-none" altLang="en-US" sz="3200" smtClean="0"/>
              <a:t>:</a:t>
            </a:r>
            <a:endParaRPr lang="da-DK" altLang="en-US" sz="3200" dirty="0" smtClean="0"/>
          </a:p>
          <a:p>
            <a:pPr>
              <a:lnSpc>
                <a:spcPct val="125000"/>
              </a:lnSpc>
            </a:pPr>
            <a:r>
              <a:rPr lang="da-DK" altLang="en-US" sz="2800" dirty="0" smtClean="0"/>
              <a:t>1. Expected # substitutions</a:t>
            </a:r>
          </a:p>
          <a:p>
            <a:pPr>
              <a:lnSpc>
                <a:spcPct val="125000"/>
              </a:lnSpc>
            </a:pPr>
            <a:r>
              <a:rPr lang="da-DK" altLang="en-US" sz="2800" dirty="0" smtClean="0"/>
              <a:t>2. Shared branch lengths</a:t>
            </a:r>
          </a:p>
          <a:p>
            <a:pPr>
              <a:lnSpc>
                <a:spcPct val="125000"/>
              </a:lnSpc>
            </a:pPr>
            <a:r>
              <a:rPr lang="da-DK" altLang="en-US" sz="2800" dirty="0" smtClean="0"/>
              <a:t>3. Invariable sites</a:t>
            </a:r>
          </a:p>
          <a:p>
            <a:pPr>
              <a:lnSpc>
                <a:spcPct val="125000"/>
              </a:lnSpc>
            </a:pPr>
            <a:r>
              <a:rPr lang="da-DK" altLang="en-US" sz="2800" dirty="0" smtClean="0"/>
              <a:t>4. Posterior sample of trees</a:t>
            </a:r>
          </a:p>
          <a:p>
            <a:pPr>
              <a:lnSpc>
                <a:spcPct val="125000"/>
              </a:lnSpc>
            </a:pPr>
            <a:r>
              <a:rPr lang="da-DK" altLang="en-US" sz="2800" dirty="0" smtClean="0"/>
              <a:t>5. Posterior probability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1066800"/>
            <a:ext cx="4251960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da-DK" altLang="en-US" sz="3200" u="sng" dirty="0" smtClean="0"/>
              <a:t>Parsimony</a:t>
            </a:r>
            <a:r>
              <a:rPr lang="x-none" altLang="en-US" sz="3200" smtClean="0"/>
              <a:t>:</a:t>
            </a:r>
            <a:endParaRPr lang="da-DK" altLang="en-US" sz="3200" dirty="0" smtClean="0"/>
          </a:p>
          <a:p>
            <a:pPr>
              <a:lnSpc>
                <a:spcPct val="125000"/>
              </a:lnSpc>
            </a:pPr>
            <a:r>
              <a:rPr lang="da-DK" altLang="en-US" sz="2800" dirty="0" smtClean="0"/>
              <a:t>1. Minimum # changes</a:t>
            </a:r>
          </a:p>
          <a:p>
            <a:pPr>
              <a:lnSpc>
                <a:spcPct val="125000"/>
              </a:lnSpc>
            </a:pPr>
            <a:r>
              <a:rPr lang="da-DK" altLang="en-US" sz="2800" dirty="0" smtClean="0"/>
              <a:t>2. Individual branch lengths</a:t>
            </a:r>
          </a:p>
          <a:p>
            <a:pPr>
              <a:lnSpc>
                <a:spcPct val="125000"/>
              </a:lnSpc>
            </a:pPr>
            <a:r>
              <a:rPr lang="da-DK" altLang="en-US" sz="2800" dirty="0" smtClean="0"/>
              <a:t>3. </a:t>
            </a:r>
            <a:r>
              <a:rPr lang="da-DK" altLang="en-US" sz="2800" dirty="0"/>
              <a:t>O</a:t>
            </a:r>
            <a:r>
              <a:rPr lang="da-DK" altLang="en-US" sz="2800" dirty="0" smtClean="0"/>
              <a:t>nly variable characters</a:t>
            </a:r>
          </a:p>
          <a:p>
            <a:pPr>
              <a:lnSpc>
                <a:spcPct val="125000"/>
              </a:lnSpc>
            </a:pPr>
            <a:r>
              <a:rPr lang="da-DK" altLang="en-US" sz="2800" dirty="0" smtClean="0"/>
              <a:t>4. Most parsimonious tree</a:t>
            </a:r>
          </a:p>
          <a:p>
            <a:pPr>
              <a:lnSpc>
                <a:spcPct val="125000"/>
              </a:lnSpc>
            </a:pPr>
            <a:r>
              <a:rPr lang="da-DK" altLang="en-US" sz="2800" dirty="0" smtClean="0"/>
              <a:t>5. Bootstrap/Bremer</a:t>
            </a:r>
          </a:p>
        </p:txBody>
      </p:sp>
    </p:spTree>
    <p:extLst>
      <p:ext uri="{BB962C8B-B14F-4D97-AF65-F5344CB8AC3E}">
        <p14:creationId xmlns:p14="http://schemas.microsoft.com/office/powerpoint/2010/main" val="26557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3031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+mj-lt"/>
              </a:rPr>
              <a:t>Mk model: instantaneous ratematrix (Q) </a:t>
            </a:r>
            <a:endParaRPr lang="pt-BR" sz="4000" dirty="0"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" y="9144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006571"/>
              </p:ext>
            </p:extLst>
          </p:nvPr>
        </p:nvGraphicFramePr>
        <p:xfrm>
          <a:off x="533400" y="2038800"/>
          <a:ext cx="3600000" cy="36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0000"/>
                <a:gridCol w="720000"/>
                <a:gridCol w="720000"/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A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C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G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T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A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smtClean="0"/>
                        <a:t>-3</a:t>
                      </a:r>
                      <a:r>
                        <a:rPr lang="el-GR" sz="2400" dirty="0" smtClean="0"/>
                        <a:t>β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400" dirty="0" smtClean="0"/>
                        <a:t>β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400" dirty="0" smtClean="0"/>
                        <a:t>β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400" dirty="0" smtClean="0"/>
                        <a:t>β</a:t>
                      </a:r>
                      <a:endParaRPr lang="pt-BR" sz="2400" dirty="0"/>
                    </a:p>
                  </a:txBody>
                  <a:tcPr anchor="ctr"/>
                </a:tc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C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400" dirty="0" smtClean="0"/>
                        <a:t>β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smtClean="0"/>
                        <a:t>-3</a:t>
                      </a:r>
                      <a:r>
                        <a:rPr lang="el-GR" sz="2400" dirty="0" smtClean="0"/>
                        <a:t>β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400" dirty="0" smtClean="0"/>
                        <a:t>β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400" dirty="0" smtClean="0"/>
                        <a:t>β</a:t>
                      </a:r>
                      <a:endParaRPr lang="pt-BR" sz="2400" dirty="0"/>
                    </a:p>
                  </a:txBody>
                  <a:tcPr anchor="ctr"/>
                </a:tc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G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400" dirty="0" smtClean="0"/>
                        <a:t>β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400" dirty="0" smtClean="0"/>
                        <a:t>β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smtClean="0"/>
                        <a:t>-3</a:t>
                      </a:r>
                      <a:r>
                        <a:rPr lang="el-GR" sz="2400" dirty="0" smtClean="0"/>
                        <a:t>β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400" dirty="0" smtClean="0"/>
                        <a:t>β</a:t>
                      </a:r>
                      <a:endParaRPr lang="pt-BR" sz="2400" dirty="0"/>
                    </a:p>
                  </a:txBody>
                  <a:tcPr anchor="ctr"/>
                </a:tc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T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400" dirty="0" smtClean="0"/>
                        <a:t>β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400" dirty="0" smtClean="0"/>
                        <a:t>β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dirty="0" smtClean="0"/>
                        <a:t>β</a:t>
                      </a:r>
                      <a:endParaRPr lang="pt-BR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smtClean="0"/>
                        <a:t>-3</a:t>
                      </a:r>
                      <a:r>
                        <a:rPr lang="el-GR" sz="2400" dirty="0" smtClean="0"/>
                        <a:t>β</a:t>
                      </a:r>
                      <a:endParaRPr lang="pt-BR" sz="24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992692"/>
              </p:ext>
            </p:extLst>
          </p:nvPr>
        </p:nvGraphicFramePr>
        <p:xfrm>
          <a:off x="4876800" y="2038800"/>
          <a:ext cx="3600000" cy="36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0000"/>
                <a:gridCol w="720000"/>
                <a:gridCol w="720000"/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0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1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...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k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0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smtClean="0"/>
                        <a:t>1 - k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smtClean="0"/>
                        <a:t>1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smtClean="0"/>
                        <a:t>...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smtClean="0"/>
                        <a:t>1</a:t>
                      </a:r>
                      <a:endParaRPr lang="pt-BR" sz="2400" dirty="0"/>
                    </a:p>
                  </a:txBody>
                  <a:tcPr anchor="ctr"/>
                </a:tc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1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smtClean="0"/>
                        <a:t>1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smtClean="0"/>
                        <a:t>1 - k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smtClean="0"/>
                        <a:t>...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smtClean="0"/>
                        <a:t>1</a:t>
                      </a:r>
                      <a:endParaRPr lang="pt-BR" sz="2400" dirty="0"/>
                    </a:p>
                  </a:txBody>
                  <a:tcPr anchor="ctr"/>
                </a:tc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...</a:t>
                      </a:r>
                      <a:endParaRPr lang="pt-BR" sz="2400" b="1" dirty="0"/>
                    </a:p>
                  </a:txBody>
                  <a:tcPr vert="eaVert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smtClean="0"/>
                        <a:t>...</a:t>
                      </a:r>
                      <a:endParaRPr lang="pt-BR" sz="2400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smtClean="0"/>
                        <a:t>...</a:t>
                      </a:r>
                      <a:endParaRPr lang="pt-BR" sz="2400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400" dirty="0" smtClean="0"/>
                        <a:t>1 - k</a:t>
                      </a:r>
                      <a:endParaRPr lang="pt-BR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smtClean="0"/>
                        <a:t>...</a:t>
                      </a:r>
                      <a:endParaRPr lang="pt-BR" sz="2400" dirty="0"/>
                    </a:p>
                  </a:txBody>
                  <a:tcPr vert="eaVert" anchor="ctr"/>
                </a:tc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da-DK" sz="2400" b="1" dirty="0" smtClean="0"/>
                        <a:t>k</a:t>
                      </a:r>
                      <a:endParaRPr lang="pt-BR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smtClean="0"/>
                        <a:t>1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smtClean="0"/>
                        <a:t>1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400" dirty="0" smtClean="0"/>
                        <a:t>...</a:t>
                      </a:r>
                      <a:endParaRPr lang="pt-BR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smtClean="0"/>
                        <a:t>1 - k</a:t>
                      </a:r>
                      <a:endParaRPr lang="pt-BR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960461" y="1447800"/>
            <a:ext cx="1316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 smtClean="0">
                <a:latin typeface="Arial" pitchFamily="34" charset="0"/>
                <a:cs typeface="Arial" pitchFamily="34" charset="0"/>
              </a:rPr>
              <a:t>JC69</a:t>
            </a:r>
            <a:endParaRPr lang="pt-BR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2600" y="14478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 smtClean="0">
                <a:latin typeface="Arial" pitchFamily="34" charset="0"/>
                <a:cs typeface="Arial" pitchFamily="34" charset="0"/>
              </a:rPr>
              <a:t>Mk </a:t>
            </a:r>
            <a:r>
              <a:rPr lang="da-DK" sz="2400" b="1" dirty="0" smtClean="0">
                <a:latin typeface="Arial" pitchFamily="34" charset="0"/>
                <a:cs typeface="Arial" pitchFamily="34" charset="0"/>
              </a:rPr>
              <a:t>(Lewis 2001)</a:t>
            </a:r>
            <a:endParaRPr lang="pt-BR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97679" y="3826132"/>
            <a:ext cx="9601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l-GR" sz="3200" b="1" dirty="0">
                <a:latin typeface="Arial" pitchFamily="34" charset="0"/>
                <a:cs typeface="Arial" pitchFamily="34" charset="0"/>
              </a:rPr>
              <a:t>α</a:t>
            </a:r>
            <a:endParaRPr lang="da-DK" sz="3200" b="1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7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2515</TotalTime>
  <Words>1854</Words>
  <Application>Microsoft Office PowerPoint</Application>
  <PresentationFormat>On-screen Show (4:3)</PresentationFormat>
  <Paragraphs>457</Paragraphs>
  <Slides>35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Sasso Porto</dc:creator>
  <cp:lastModifiedBy>Diego Sasso Porto</cp:lastModifiedBy>
  <cp:revision>114</cp:revision>
  <dcterms:created xsi:type="dcterms:W3CDTF">2006-08-16T00:00:00Z</dcterms:created>
  <dcterms:modified xsi:type="dcterms:W3CDTF">2020-10-06T12:17:31Z</dcterms:modified>
</cp:coreProperties>
</file>